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6"/>
  </p:notesMasterIdLst>
  <p:handoutMasterIdLst>
    <p:handoutMasterId r:id="rId37"/>
  </p:handoutMasterIdLst>
  <p:sldIdLst>
    <p:sldId id="257" r:id="rId5"/>
    <p:sldId id="266" r:id="rId6"/>
    <p:sldId id="283" r:id="rId7"/>
    <p:sldId id="302" r:id="rId8"/>
    <p:sldId id="301" r:id="rId9"/>
    <p:sldId id="280" r:id="rId10"/>
    <p:sldId id="281" r:id="rId11"/>
    <p:sldId id="282" r:id="rId12"/>
    <p:sldId id="285" r:id="rId13"/>
    <p:sldId id="286" r:id="rId14"/>
    <p:sldId id="287" r:id="rId15"/>
    <p:sldId id="288" r:id="rId16"/>
    <p:sldId id="289" r:id="rId17"/>
    <p:sldId id="290" r:id="rId18"/>
    <p:sldId id="291" r:id="rId19"/>
    <p:sldId id="273" r:id="rId20"/>
    <p:sldId id="292" r:id="rId21"/>
    <p:sldId id="274" r:id="rId22"/>
    <p:sldId id="275" r:id="rId23"/>
    <p:sldId id="276" r:id="rId24"/>
    <p:sldId id="277" r:id="rId25"/>
    <p:sldId id="303" r:id="rId26"/>
    <p:sldId id="278" r:id="rId27"/>
    <p:sldId id="279" r:id="rId28"/>
    <p:sldId id="284" r:id="rId29"/>
    <p:sldId id="295" r:id="rId30"/>
    <p:sldId id="296" r:id="rId31"/>
    <p:sldId id="297" r:id="rId32"/>
    <p:sldId id="294" r:id="rId33"/>
    <p:sldId id="271" r:id="rId34"/>
    <p:sldId id="293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D03447BB-5D67-496B-8E87-E561075AD55C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2" autoAdjust="0"/>
    <p:restoredTop sz="94660"/>
  </p:normalViewPr>
  <p:slideViewPr>
    <p:cSldViewPr>
      <p:cViewPr varScale="1">
        <p:scale>
          <a:sx n="97" d="100"/>
          <a:sy n="97" d="100"/>
        </p:scale>
        <p:origin x="65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95" d="100"/>
          <a:sy n="95" d="100"/>
        </p:scale>
        <p:origin x="696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viewProps" Target="view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9.svg"/><Relationship Id="rId1" Type="http://schemas.openxmlformats.org/officeDocument/2006/relationships/image" Target="../media/image14.png"/><Relationship Id="rId6" Type="http://schemas.openxmlformats.org/officeDocument/2006/relationships/image" Target="../media/image13.svg"/><Relationship Id="rId5" Type="http://schemas.openxmlformats.org/officeDocument/2006/relationships/image" Target="../media/image16.png"/><Relationship Id="rId4" Type="http://schemas.openxmlformats.org/officeDocument/2006/relationships/image" Target="../media/image1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9D12292-4728-4785-8B14-D24E59A47C11}" type="doc">
      <dgm:prSet loTypeId="urn:microsoft.com/office/officeart/2018/2/layout/IconLabelDescription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C1954210-BFC6-4024-A402-453852CFBC67}">
      <dgm:prSet/>
      <dgm:spPr/>
      <dgm:t>
        <a:bodyPr/>
        <a:lstStyle/>
        <a:p>
          <a:pPr>
            <a:defRPr b="1"/>
          </a:pPr>
          <a:r>
            <a:rPr lang="en-US"/>
            <a:t>Question 1</a:t>
          </a:r>
        </a:p>
      </dgm:t>
    </dgm:pt>
    <dgm:pt modelId="{8141FCF9-0D93-48AE-AA3C-C9E3C2CAEA9A}" type="parTrans" cxnId="{B58E05E8-B744-4088-B856-C0ABC54DEACF}">
      <dgm:prSet/>
      <dgm:spPr/>
      <dgm:t>
        <a:bodyPr/>
        <a:lstStyle/>
        <a:p>
          <a:endParaRPr lang="en-US"/>
        </a:p>
      </dgm:t>
    </dgm:pt>
    <dgm:pt modelId="{27D2D2FD-B3B6-427D-948C-34B762792C0E}" type="sibTrans" cxnId="{B58E05E8-B744-4088-B856-C0ABC54DEACF}">
      <dgm:prSet/>
      <dgm:spPr/>
      <dgm:t>
        <a:bodyPr/>
        <a:lstStyle/>
        <a:p>
          <a:endParaRPr lang="en-US"/>
        </a:p>
      </dgm:t>
    </dgm:pt>
    <dgm:pt modelId="{7D0E6870-EAC0-4582-9CB1-EB8C676FC2FF}">
      <dgm:prSet/>
      <dgm:spPr/>
      <dgm:t>
        <a:bodyPr/>
        <a:lstStyle/>
        <a:p>
          <a:r>
            <a:rPr lang="en-US"/>
            <a:t>Is the player position affect the player salary? </a:t>
          </a:r>
        </a:p>
      </dgm:t>
    </dgm:pt>
    <dgm:pt modelId="{B9A24E06-1619-41B8-B83F-FDAB4F5448E4}" type="parTrans" cxnId="{D049421C-866E-458B-90B0-1217CD5E47FF}">
      <dgm:prSet/>
      <dgm:spPr/>
      <dgm:t>
        <a:bodyPr/>
        <a:lstStyle/>
        <a:p>
          <a:endParaRPr lang="en-US"/>
        </a:p>
      </dgm:t>
    </dgm:pt>
    <dgm:pt modelId="{08B3DC3C-A058-4920-B5AB-5CD33A64831E}" type="sibTrans" cxnId="{D049421C-866E-458B-90B0-1217CD5E47FF}">
      <dgm:prSet/>
      <dgm:spPr/>
      <dgm:t>
        <a:bodyPr/>
        <a:lstStyle/>
        <a:p>
          <a:endParaRPr lang="en-US"/>
        </a:p>
      </dgm:t>
    </dgm:pt>
    <dgm:pt modelId="{F11D3E64-3057-453A-BEC9-728C1C54F025}">
      <dgm:prSet/>
      <dgm:spPr/>
      <dgm:t>
        <a:bodyPr/>
        <a:lstStyle/>
        <a:p>
          <a:pPr>
            <a:defRPr b="1"/>
          </a:pPr>
          <a:r>
            <a:rPr lang="en-US"/>
            <a:t>Question 2</a:t>
          </a:r>
        </a:p>
      </dgm:t>
    </dgm:pt>
    <dgm:pt modelId="{D6A5080F-F95A-4122-AFF3-8A4A1ED155E2}" type="parTrans" cxnId="{B7B86D5C-4C68-48EA-AFAE-D8BD1A1FD3BF}">
      <dgm:prSet/>
      <dgm:spPr/>
      <dgm:t>
        <a:bodyPr/>
        <a:lstStyle/>
        <a:p>
          <a:endParaRPr lang="en-US"/>
        </a:p>
      </dgm:t>
    </dgm:pt>
    <dgm:pt modelId="{B0837855-9D1C-4732-A378-8F4E9516BAC4}" type="sibTrans" cxnId="{B7B86D5C-4C68-48EA-AFAE-D8BD1A1FD3BF}">
      <dgm:prSet/>
      <dgm:spPr/>
      <dgm:t>
        <a:bodyPr/>
        <a:lstStyle/>
        <a:p>
          <a:endParaRPr lang="en-US"/>
        </a:p>
      </dgm:t>
    </dgm:pt>
    <dgm:pt modelId="{E2B6EB53-2D48-4BC8-B685-9DC7C3DD5AB5}">
      <dgm:prSet/>
      <dgm:spPr/>
      <dgm:t>
        <a:bodyPr/>
        <a:lstStyle/>
        <a:p>
          <a:r>
            <a:rPr lang="en-US"/>
            <a:t>What are the top factors that affects the players salary?</a:t>
          </a:r>
        </a:p>
      </dgm:t>
    </dgm:pt>
    <dgm:pt modelId="{388B73CC-3A1B-44DE-ADDB-4B0CEFE48AB3}" type="parTrans" cxnId="{F235EF05-4D4C-4C49-BDF3-1126C62A4CEA}">
      <dgm:prSet/>
      <dgm:spPr/>
      <dgm:t>
        <a:bodyPr/>
        <a:lstStyle/>
        <a:p>
          <a:endParaRPr lang="en-US"/>
        </a:p>
      </dgm:t>
    </dgm:pt>
    <dgm:pt modelId="{9575BCEE-8463-49BD-9E75-E327136DCEBE}" type="sibTrans" cxnId="{F235EF05-4D4C-4C49-BDF3-1126C62A4CEA}">
      <dgm:prSet/>
      <dgm:spPr/>
      <dgm:t>
        <a:bodyPr/>
        <a:lstStyle/>
        <a:p>
          <a:endParaRPr lang="en-US"/>
        </a:p>
      </dgm:t>
    </dgm:pt>
    <dgm:pt modelId="{0DB1BA5A-8199-47BC-9A07-367E52631193}">
      <dgm:prSet/>
      <dgm:spPr/>
      <dgm:t>
        <a:bodyPr/>
        <a:lstStyle/>
        <a:p>
          <a:pPr>
            <a:defRPr b="1"/>
          </a:pPr>
          <a:r>
            <a:rPr lang="en-US"/>
            <a:t>Question 3</a:t>
          </a:r>
        </a:p>
      </dgm:t>
    </dgm:pt>
    <dgm:pt modelId="{93D72847-4096-484E-909C-167D6E6E5558}" type="parTrans" cxnId="{54D70D67-A6EA-4FA0-BAA0-E2A297AAF983}">
      <dgm:prSet/>
      <dgm:spPr/>
      <dgm:t>
        <a:bodyPr/>
        <a:lstStyle/>
        <a:p>
          <a:endParaRPr lang="en-US"/>
        </a:p>
      </dgm:t>
    </dgm:pt>
    <dgm:pt modelId="{8E15BA1E-DA42-41DF-8388-763B6F89C752}" type="sibTrans" cxnId="{54D70D67-A6EA-4FA0-BAA0-E2A297AAF983}">
      <dgm:prSet/>
      <dgm:spPr/>
      <dgm:t>
        <a:bodyPr/>
        <a:lstStyle/>
        <a:p>
          <a:endParaRPr lang="en-US"/>
        </a:p>
      </dgm:t>
    </dgm:pt>
    <dgm:pt modelId="{6CADAE8C-BFF2-42E3-A12A-752F69240D93}">
      <dgm:prSet/>
      <dgm:spPr/>
      <dgm:t>
        <a:bodyPr/>
        <a:lstStyle/>
        <a:p>
          <a:r>
            <a:rPr lang="en-US"/>
            <a:t>What Stat does each California Team value?</a:t>
          </a:r>
        </a:p>
      </dgm:t>
    </dgm:pt>
    <dgm:pt modelId="{64565B56-E13E-43B3-9591-F14C942B5E50}" type="parTrans" cxnId="{31C9B205-8356-4892-BDD9-B61522556098}">
      <dgm:prSet/>
      <dgm:spPr/>
      <dgm:t>
        <a:bodyPr/>
        <a:lstStyle/>
        <a:p>
          <a:endParaRPr lang="en-US"/>
        </a:p>
      </dgm:t>
    </dgm:pt>
    <dgm:pt modelId="{61BA628B-87CB-48B4-A74F-DFC0C5A3BE44}" type="sibTrans" cxnId="{31C9B205-8356-4892-BDD9-B61522556098}">
      <dgm:prSet/>
      <dgm:spPr/>
      <dgm:t>
        <a:bodyPr/>
        <a:lstStyle/>
        <a:p>
          <a:endParaRPr lang="en-US"/>
        </a:p>
      </dgm:t>
    </dgm:pt>
    <dgm:pt modelId="{B5DE7D04-D973-42ED-8C95-BF77697A4B20}" type="pres">
      <dgm:prSet presAssocID="{D9D12292-4728-4785-8B14-D24E59A47C11}" presName="root" presStyleCnt="0">
        <dgm:presLayoutVars>
          <dgm:dir/>
          <dgm:resizeHandles val="exact"/>
        </dgm:presLayoutVars>
      </dgm:prSet>
      <dgm:spPr/>
    </dgm:pt>
    <dgm:pt modelId="{BA27C951-48EF-438F-97C4-66B92BC99798}" type="pres">
      <dgm:prSet presAssocID="{C1954210-BFC6-4024-A402-453852CFBC67}" presName="compNode" presStyleCnt="0"/>
      <dgm:spPr/>
    </dgm:pt>
    <dgm:pt modelId="{8767AC61-ABCF-4D5F-998E-799740C99F0D}" type="pres">
      <dgm:prSet presAssocID="{C1954210-BFC6-4024-A402-453852CFBC67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estion mark"/>
        </a:ext>
      </dgm:extLst>
    </dgm:pt>
    <dgm:pt modelId="{18740E32-4555-4C1A-BEE9-086C5A7C3615}" type="pres">
      <dgm:prSet presAssocID="{C1954210-BFC6-4024-A402-453852CFBC67}" presName="iconSpace" presStyleCnt="0"/>
      <dgm:spPr/>
    </dgm:pt>
    <dgm:pt modelId="{9ACB3242-5163-4077-B5BC-D096D66CA40F}" type="pres">
      <dgm:prSet presAssocID="{C1954210-BFC6-4024-A402-453852CFBC67}" presName="parTx" presStyleLbl="revTx" presStyleIdx="0" presStyleCnt="6">
        <dgm:presLayoutVars>
          <dgm:chMax val="0"/>
          <dgm:chPref val="0"/>
        </dgm:presLayoutVars>
      </dgm:prSet>
      <dgm:spPr/>
    </dgm:pt>
    <dgm:pt modelId="{25C85399-18CE-4732-851D-AB8AC5EB1820}" type="pres">
      <dgm:prSet presAssocID="{C1954210-BFC6-4024-A402-453852CFBC67}" presName="txSpace" presStyleCnt="0"/>
      <dgm:spPr/>
    </dgm:pt>
    <dgm:pt modelId="{8F025EDE-1BB4-4E7B-9853-6C59E91516E5}" type="pres">
      <dgm:prSet presAssocID="{C1954210-BFC6-4024-A402-453852CFBC67}" presName="desTx" presStyleLbl="revTx" presStyleIdx="1" presStyleCnt="6">
        <dgm:presLayoutVars/>
      </dgm:prSet>
      <dgm:spPr/>
    </dgm:pt>
    <dgm:pt modelId="{3CDCEE38-2937-4F91-9DD3-C221E298D1E9}" type="pres">
      <dgm:prSet presAssocID="{27D2D2FD-B3B6-427D-948C-34B762792C0E}" presName="sibTrans" presStyleCnt="0"/>
      <dgm:spPr/>
    </dgm:pt>
    <dgm:pt modelId="{F6FE1CF3-06FB-444D-8CA6-2A993416F20F}" type="pres">
      <dgm:prSet presAssocID="{F11D3E64-3057-453A-BEC9-728C1C54F025}" presName="compNode" presStyleCnt="0"/>
      <dgm:spPr/>
    </dgm:pt>
    <dgm:pt modelId="{82D2652C-9F72-4936-981B-852F6A883DE2}" type="pres">
      <dgm:prSet presAssocID="{F11D3E64-3057-453A-BEC9-728C1C54F025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llar"/>
        </a:ext>
      </dgm:extLst>
    </dgm:pt>
    <dgm:pt modelId="{FC9C9AF2-1111-4F8F-B634-7066E900301B}" type="pres">
      <dgm:prSet presAssocID="{F11D3E64-3057-453A-BEC9-728C1C54F025}" presName="iconSpace" presStyleCnt="0"/>
      <dgm:spPr/>
    </dgm:pt>
    <dgm:pt modelId="{302C3E20-4F2D-4748-96F9-FA3B89C5262B}" type="pres">
      <dgm:prSet presAssocID="{F11D3E64-3057-453A-BEC9-728C1C54F025}" presName="parTx" presStyleLbl="revTx" presStyleIdx="2" presStyleCnt="6">
        <dgm:presLayoutVars>
          <dgm:chMax val="0"/>
          <dgm:chPref val="0"/>
        </dgm:presLayoutVars>
      </dgm:prSet>
      <dgm:spPr/>
    </dgm:pt>
    <dgm:pt modelId="{FA017CA9-654A-45B9-B989-3E2174852EA8}" type="pres">
      <dgm:prSet presAssocID="{F11D3E64-3057-453A-BEC9-728C1C54F025}" presName="txSpace" presStyleCnt="0"/>
      <dgm:spPr/>
    </dgm:pt>
    <dgm:pt modelId="{48E7862A-5C6D-411F-8C4F-26233D9928EC}" type="pres">
      <dgm:prSet presAssocID="{F11D3E64-3057-453A-BEC9-728C1C54F025}" presName="desTx" presStyleLbl="revTx" presStyleIdx="3" presStyleCnt="6">
        <dgm:presLayoutVars/>
      </dgm:prSet>
      <dgm:spPr/>
    </dgm:pt>
    <dgm:pt modelId="{6F72B2C9-2E0C-4437-B169-4924C18A5DE1}" type="pres">
      <dgm:prSet presAssocID="{B0837855-9D1C-4732-A378-8F4E9516BAC4}" presName="sibTrans" presStyleCnt="0"/>
      <dgm:spPr/>
    </dgm:pt>
    <dgm:pt modelId="{D86D77B2-0BE4-4BD0-AC3F-E1B606BD9896}" type="pres">
      <dgm:prSet presAssocID="{0DB1BA5A-8199-47BC-9A07-367E52631193}" presName="compNode" presStyleCnt="0"/>
      <dgm:spPr/>
    </dgm:pt>
    <dgm:pt modelId="{FD7DDB73-B49D-473C-BC51-08F9D8979576}" type="pres">
      <dgm:prSet presAssocID="{0DB1BA5A-8199-47BC-9A07-367E52631193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estions"/>
        </a:ext>
      </dgm:extLst>
    </dgm:pt>
    <dgm:pt modelId="{E1610FCC-86C0-4074-AB85-AE26E45A6472}" type="pres">
      <dgm:prSet presAssocID="{0DB1BA5A-8199-47BC-9A07-367E52631193}" presName="iconSpace" presStyleCnt="0"/>
      <dgm:spPr/>
    </dgm:pt>
    <dgm:pt modelId="{479520A9-03BB-45F5-9954-7F75959E18D5}" type="pres">
      <dgm:prSet presAssocID="{0DB1BA5A-8199-47BC-9A07-367E52631193}" presName="parTx" presStyleLbl="revTx" presStyleIdx="4" presStyleCnt="6">
        <dgm:presLayoutVars>
          <dgm:chMax val="0"/>
          <dgm:chPref val="0"/>
        </dgm:presLayoutVars>
      </dgm:prSet>
      <dgm:spPr/>
    </dgm:pt>
    <dgm:pt modelId="{E4EAB5A2-8B94-4A03-BF8D-1C3A82B619A9}" type="pres">
      <dgm:prSet presAssocID="{0DB1BA5A-8199-47BC-9A07-367E52631193}" presName="txSpace" presStyleCnt="0"/>
      <dgm:spPr/>
    </dgm:pt>
    <dgm:pt modelId="{4F4C345B-A681-41D3-9454-6D5AA615648A}" type="pres">
      <dgm:prSet presAssocID="{0DB1BA5A-8199-47BC-9A07-367E52631193}" presName="desTx" presStyleLbl="revTx" presStyleIdx="5" presStyleCnt="6">
        <dgm:presLayoutVars/>
      </dgm:prSet>
      <dgm:spPr/>
    </dgm:pt>
  </dgm:ptLst>
  <dgm:cxnLst>
    <dgm:cxn modelId="{2A3AE202-308D-4323-8671-A7FF40A16B12}" type="presOf" srcId="{7D0E6870-EAC0-4582-9CB1-EB8C676FC2FF}" destId="{8F025EDE-1BB4-4E7B-9853-6C59E91516E5}" srcOrd="0" destOrd="0" presId="urn:microsoft.com/office/officeart/2018/2/layout/IconLabelDescriptionList"/>
    <dgm:cxn modelId="{31C9B205-8356-4892-BDD9-B61522556098}" srcId="{0DB1BA5A-8199-47BC-9A07-367E52631193}" destId="{6CADAE8C-BFF2-42E3-A12A-752F69240D93}" srcOrd="0" destOrd="0" parTransId="{64565B56-E13E-43B3-9591-F14C942B5E50}" sibTransId="{61BA628B-87CB-48B4-A74F-DFC0C5A3BE44}"/>
    <dgm:cxn modelId="{F235EF05-4D4C-4C49-BDF3-1126C62A4CEA}" srcId="{F11D3E64-3057-453A-BEC9-728C1C54F025}" destId="{E2B6EB53-2D48-4BC8-B685-9DC7C3DD5AB5}" srcOrd="0" destOrd="0" parTransId="{388B73CC-3A1B-44DE-ADDB-4B0CEFE48AB3}" sibTransId="{9575BCEE-8463-49BD-9E75-E327136DCEBE}"/>
    <dgm:cxn modelId="{D049421C-866E-458B-90B0-1217CD5E47FF}" srcId="{C1954210-BFC6-4024-A402-453852CFBC67}" destId="{7D0E6870-EAC0-4582-9CB1-EB8C676FC2FF}" srcOrd="0" destOrd="0" parTransId="{B9A24E06-1619-41B8-B83F-FDAB4F5448E4}" sibTransId="{08B3DC3C-A058-4920-B5AB-5CD33A64831E}"/>
    <dgm:cxn modelId="{45849552-0351-4C08-ACCF-6AE898F1E554}" type="presOf" srcId="{0DB1BA5A-8199-47BC-9A07-367E52631193}" destId="{479520A9-03BB-45F5-9954-7F75959E18D5}" srcOrd="0" destOrd="0" presId="urn:microsoft.com/office/officeart/2018/2/layout/IconLabelDescriptionList"/>
    <dgm:cxn modelId="{B7B86D5C-4C68-48EA-AFAE-D8BD1A1FD3BF}" srcId="{D9D12292-4728-4785-8B14-D24E59A47C11}" destId="{F11D3E64-3057-453A-BEC9-728C1C54F025}" srcOrd="1" destOrd="0" parTransId="{D6A5080F-F95A-4122-AFF3-8A4A1ED155E2}" sibTransId="{B0837855-9D1C-4732-A378-8F4E9516BAC4}"/>
    <dgm:cxn modelId="{0136D95D-768D-470D-8E3C-95B4949A633D}" type="presOf" srcId="{D9D12292-4728-4785-8B14-D24E59A47C11}" destId="{B5DE7D04-D973-42ED-8C95-BF77697A4B20}" srcOrd="0" destOrd="0" presId="urn:microsoft.com/office/officeart/2018/2/layout/IconLabelDescriptionList"/>
    <dgm:cxn modelId="{54D70D67-A6EA-4FA0-BAA0-E2A297AAF983}" srcId="{D9D12292-4728-4785-8B14-D24E59A47C11}" destId="{0DB1BA5A-8199-47BC-9A07-367E52631193}" srcOrd="2" destOrd="0" parTransId="{93D72847-4096-484E-909C-167D6E6E5558}" sibTransId="{8E15BA1E-DA42-41DF-8388-763B6F89C752}"/>
    <dgm:cxn modelId="{FF8ED772-2CBF-423B-B019-FF406EEC80CE}" type="presOf" srcId="{E2B6EB53-2D48-4BC8-B685-9DC7C3DD5AB5}" destId="{48E7862A-5C6D-411F-8C4F-26233D9928EC}" srcOrd="0" destOrd="0" presId="urn:microsoft.com/office/officeart/2018/2/layout/IconLabelDescriptionList"/>
    <dgm:cxn modelId="{F2765DC8-D4CD-4217-BBAD-D5071EAAC6D3}" type="presOf" srcId="{6CADAE8C-BFF2-42E3-A12A-752F69240D93}" destId="{4F4C345B-A681-41D3-9454-6D5AA615648A}" srcOrd="0" destOrd="0" presId="urn:microsoft.com/office/officeart/2018/2/layout/IconLabelDescriptionList"/>
    <dgm:cxn modelId="{B67BA7DF-E50F-4CF1-8092-A4DF7120D2D4}" type="presOf" srcId="{F11D3E64-3057-453A-BEC9-728C1C54F025}" destId="{302C3E20-4F2D-4748-96F9-FA3B89C5262B}" srcOrd="0" destOrd="0" presId="urn:microsoft.com/office/officeart/2018/2/layout/IconLabelDescriptionList"/>
    <dgm:cxn modelId="{B58E05E8-B744-4088-B856-C0ABC54DEACF}" srcId="{D9D12292-4728-4785-8B14-D24E59A47C11}" destId="{C1954210-BFC6-4024-A402-453852CFBC67}" srcOrd="0" destOrd="0" parTransId="{8141FCF9-0D93-48AE-AA3C-C9E3C2CAEA9A}" sibTransId="{27D2D2FD-B3B6-427D-948C-34B762792C0E}"/>
    <dgm:cxn modelId="{FF32DDFE-57E2-4536-A4CA-05C7355E7E4F}" type="presOf" srcId="{C1954210-BFC6-4024-A402-453852CFBC67}" destId="{9ACB3242-5163-4077-B5BC-D096D66CA40F}" srcOrd="0" destOrd="0" presId="urn:microsoft.com/office/officeart/2018/2/layout/IconLabelDescriptionList"/>
    <dgm:cxn modelId="{773BA35E-5FC5-448F-9842-FD65CE7FD937}" type="presParOf" srcId="{B5DE7D04-D973-42ED-8C95-BF77697A4B20}" destId="{BA27C951-48EF-438F-97C4-66B92BC99798}" srcOrd="0" destOrd="0" presId="urn:microsoft.com/office/officeart/2018/2/layout/IconLabelDescriptionList"/>
    <dgm:cxn modelId="{EAEDD26C-D304-40C2-A68E-C49A3C7C7557}" type="presParOf" srcId="{BA27C951-48EF-438F-97C4-66B92BC99798}" destId="{8767AC61-ABCF-4D5F-998E-799740C99F0D}" srcOrd="0" destOrd="0" presId="urn:microsoft.com/office/officeart/2018/2/layout/IconLabelDescriptionList"/>
    <dgm:cxn modelId="{4E29BA13-494C-4273-A87C-5FABDA494C9A}" type="presParOf" srcId="{BA27C951-48EF-438F-97C4-66B92BC99798}" destId="{18740E32-4555-4C1A-BEE9-086C5A7C3615}" srcOrd="1" destOrd="0" presId="urn:microsoft.com/office/officeart/2018/2/layout/IconLabelDescriptionList"/>
    <dgm:cxn modelId="{E2E66EAE-A297-415C-9DF0-007FDC94A549}" type="presParOf" srcId="{BA27C951-48EF-438F-97C4-66B92BC99798}" destId="{9ACB3242-5163-4077-B5BC-D096D66CA40F}" srcOrd="2" destOrd="0" presId="urn:microsoft.com/office/officeart/2018/2/layout/IconLabelDescriptionList"/>
    <dgm:cxn modelId="{DE309DB3-305E-4B00-8307-473027532D25}" type="presParOf" srcId="{BA27C951-48EF-438F-97C4-66B92BC99798}" destId="{25C85399-18CE-4732-851D-AB8AC5EB1820}" srcOrd="3" destOrd="0" presId="urn:microsoft.com/office/officeart/2018/2/layout/IconLabelDescriptionList"/>
    <dgm:cxn modelId="{5BA582E7-35ED-411C-97C4-79C0E379C722}" type="presParOf" srcId="{BA27C951-48EF-438F-97C4-66B92BC99798}" destId="{8F025EDE-1BB4-4E7B-9853-6C59E91516E5}" srcOrd="4" destOrd="0" presId="urn:microsoft.com/office/officeart/2018/2/layout/IconLabelDescriptionList"/>
    <dgm:cxn modelId="{EAF41D85-1592-4F4B-9F7D-D8CE9D7241BC}" type="presParOf" srcId="{B5DE7D04-D973-42ED-8C95-BF77697A4B20}" destId="{3CDCEE38-2937-4F91-9DD3-C221E298D1E9}" srcOrd="1" destOrd="0" presId="urn:microsoft.com/office/officeart/2018/2/layout/IconLabelDescriptionList"/>
    <dgm:cxn modelId="{CFACF1E9-5E32-4627-833F-754BF0A6F6D8}" type="presParOf" srcId="{B5DE7D04-D973-42ED-8C95-BF77697A4B20}" destId="{F6FE1CF3-06FB-444D-8CA6-2A993416F20F}" srcOrd="2" destOrd="0" presId="urn:microsoft.com/office/officeart/2018/2/layout/IconLabelDescriptionList"/>
    <dgm:cxn modelId="{D5359F7A-F5E5-455F-9408-ECA6D196F7E7}" type="presParOf" srcId="{F6FE1CF3-06FB-444D-8CA6-2A993416F20F}" destId="{82D2652C-9F72-4936-981B-852F6A883DE2}" srcOrd="0" destOrd="0" presId="urn:microsoft.com/office/officeart/2018/2/layout/IconLabelDescriptionList"/>
    <dgm:cxn modelId="{F2C8248B-D6EA-44E4-96DC-F14A6269A8A6}" type="presParOf" srcId="{F6FE1CF3-06FB-444D-8CA6-2A993416F20F}" destId="{FC9C9AF2-1111-4F8F-B634-7066E900301B}" srcOrd="1" destOrd="0" presId="urn:microsoft.com/office/officeart/2018/2/layout/IconLabelDescriptionList"/>
    <dgm:cxn modelId="{35F6FDFD-A881-4F52-A96D-C29CE9D15B2A}" type="presParOf" srcId="{F6FE1CF3-06FB-444D-8CA6-2A993416F20F}" destId="{302C3E20-4F2D-4748-96F9-FA3B89C5262B}" srcOrd="2" destOrd="0" presId="urn:microsoft.com/office/officeart/2018/2/layout/IconLabelDescriptionList"/>
    <dgm:cxn modelId="{18288551-F3E6-4CA7-9AD1-6093D7C27279}" type="presParOf" srcId="{F6FE1CF3-06FB-444D-8CA6-2A993416F20F}" destId="{FA017CA9-654A-45B9-B989-3E2174852EA8}" srcOrd="3" destOrd="0" presId="urn:microsoft.com/office/officeart/2018/2/layout/IconLabelDescriptionList"/>
    <dgm:cxn modelId="{6973FDC7-3E3C-4073-9594-AFD02FA1A6A9}" type="presParOf" srcId="{F6FE1CF3-06FB-444D-8CA6-2A993416F20F}" destId="{48E7862A-5C6D-411F-8C4F-26233D9928EC}" srcOrd="4" destOrd="0" presId="urn:microsoft.com/office/officeart/2018/2/layout/IconLabelDescriptionList"/>
    <dgm:cxn modelId="{235DCD69-3B04-41D5-8CF6-2B5030033652}" type="presParOf" srcId="{B5DE7D04-D973-42ED-8C95-BF77697A4B20}" destId="{6F72B2C9-2E0C-4437-B169-4924C18A5DE1}" srcOrd="3" destOrd="0" presId="urn:microsoft.com/office/officeart/2018/2/layout/IconLabelDescriptionList"/>
    <dgm:cxn modelId="{0513ADFF-D3F6-4E26-AAD3-2C73843EC65B}" type="presParOf" srcId="{B5DE7D04-D973-42ED-8C95-BF77697A4B20}" destId="{D86D77B2-0BE4-4BD0-AC3F-E1B606BD9896}" srcOrd="4" destOrd="0" presId="urn:microsoft.com/office/officeart/2018/2/layout/IconLabelDescriptionList"/>
    <dgm:cxn modelId="{9165ED60-3538-4EFF-BC4A-AA9C6926A1F6}" type="presParOf" srcId="{D86D77B2-0BE4-4BD0-AC3F-E1B606BD9896}" destId="{FD7DDB73-B49D-473C-BC51-08F9D8979576}" srcOrd="0" destOrd="0" presId="urn:microsoft.com/office/officeart/2018/2/layout/IconLabelDescriptionList"/>
    <dgm:cxn modelId="{05099560-1454-4495-B613-99113BB8D229}" type="presParOf" srcId="{D86D77B2-0BE4-4BD0-AC3F-E1B606BD9896}" destId="{E1610FCC-86C0-4074-AB85-AE26E45A6472}" srcOrd="1" destOrd="0" presId="urn:microsoft.com/office/officeart/2018/2/layout/IconLabelDescriptionList"/>
    <dgm:cxn modelId="{BFF3B13D-9D2E-42F3-953C-843DFA989FF2}" type="presParOf" srcId="{D86D77B2-0BE4-4BD0-AC3F-E1B606BD9896}" destId="{479520A9-03BB-45F5-9954-7F75959E18D5}" srcOrd="2" destOrd="0" presId="urn:microsoft.com/office/officeart/2018/2/layout/IconLabelDescriptionList"/>
    <dgm:cxn modelId="{424DE865-B492-4E1D-A9F8-D7D8EBC99AAF}" type="presParOf" srcId="{D86D77B2-0BE4-4BD0-AC3F-E1B606BD9896}" destId="{E4EAB5A2-8B94-4A03-BF8D-1C3A82B619A9}" srcOrd="3" destOrd="0" presId="urn:microsoft.com/office/officeart/2018/2/layout/IconLabelDescriptionList"/>
    <dgm:cxn modelId="{A00DD803-70F1-4EF4-9186-948B9275B8A8}" type="presParOf" srcId="{D86D77B2-0BE4-4BD0-AC3F-E1B606BD9896}" destId="{4F4C345B-A681-41D3-9454-6D5AA615648A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67AC61-ABCF-4D5F-998E-799740C99F0D}">
      <dsp:nvSpPr>
        <dsp:cNvPr id="0" name=""/>
        <dsp:cNvSpPr/>
      </dsp:nvSpPr>
      <dsp:spPr>
        <a:xfrm>
          <a:off x="1613" y="1424940"/>
          <a:ext cx="644519" cy="64451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CB3242-5163-4077-B5BC-D096D66CA40F}">
      <dsp:nvSpPr>
        <dsp:cNvPr id="0" name=""/>
        <dsp:cNvSpPr/>
      </dsp:nvSpPr>
      <dsp:spPr>
        <a:xfrm>
          <a:off x="1613" y="2169723"/>
          <a:ext cx="1841484" cy="2762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100" kern="1200"/>
            <a:t>Question 1</a:t>
          </a:r>
        </a:p>
      </dsp:txBody>
      <dsp:txXfrm>
        <a:off x="1613" y="2169723"/>
        <a:ext cx="1841484" cy="276222"/>
      </dsp:txXfrm>
    </dsp:sp>
    <dsp:sp modelId="{8F025EDE-1BB4-4E7B-9853-6C59E91516E5}">
      <dsp:nvSpPr>
        <dsp:cNvPr id="0" name=""/>
        <dsp:cNvSpPr/>
      </dsp:nvSpPr>
      <dsp:spPr>
        <a:xfrm>
          <a:off x="1613" y="2492580"/>
          <a:ext cx="1841484" cy="12640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Is the player position affect the player salary? </a:t>
          </a:r>
        </a:p>
      </dsp:txBody>
      <dsp:txXfrm>
        <a:off x="1613" y="2492580"/>
        <a:ext cx="1841484" cy="1264079"/>
      </dsp:txXfrm>
    </dsp:sp>
    <dsp:sp modelId="{82D2652C-9F72-4936-981B-852F6A883DE2}">
      <dsp:nvSpPr>
        <dsp:cNvPr id="0" name=""/>
        <dsp:cNvSpPr/>
      </dsp:nvSpPr>
      <dsp:spPr>
        <a:xfrm>
          <a:off x="2165357" y="1424940"/>
          <a:ext cx="644519" cy="64451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2C3E20-4F2D-4748-96F9-FA3B89C5262B}">
      <dsp:nvSpPr>
        <dsp:cNvPr id="0" name=""/>
        <dsp:cNvSpPr/>
      </dsp:nvSpPr>
      <dsp:spPr>
        <a:xfrm>
          <a:off x="2165357" y="2169723"/>
          <a:ext cx="1841484" cy="2762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100" kern="1200"/>
            <a:t>Question 2</a:t>
          </a:r>
        </a:p>
      </dsp:txBody>
      <dsp:txXfrm>
        <a:off x="2165357" y="2169723"/>
        <a:ext cx="1841484" cy="276222"/>
      </dsp:txXfrm>
    </dsp:sp>
    <dsp:sp modelId="{48E7862A-5C6D-411F-8C4F-26233D9928EC}">
      <dsp:nvSpPr>
        <dsp:cNvPr id="0" name=""/>
        <dsp:cNvSpPr/>
      </dsp:nvSpPr>
      <dsp:spPr>
        <a:xfrm>
          <a:off x="2165357" y="2492580"/>
          <a:ext cx="1841484" cy="12640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What are the top factors that affects the players salary?</a:t>
          </a:r>
        </a:p>
      </dsp:txBody>
      <dsp:txXfrm>
        <a:off x="2165357" y="2492580"/>
        <a:ext cx="1841484" cy="1264079"/>
      </dsp:txXfrm>
    </dsp:sp>
    <dsp:sp modelId="{FD7DDB73-B49D-473C-BC51-08F9D8979576}">
      <dsp:nvSpPr>
        <dsp:cNvPr id="0" name=""/>
        <dsp:cNvSpPr/>
      </dsp:nvSpPr>
      <dsp:spPr>
        <a:xfrm>
          <a:off x="4329101" y="1424940"/>
          <a:ext cx="644519" cy="64451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79520A9-03BB-45F5-9954-7F75959E18D5}">
      <dsp:nvSpPr>
        <dsp:cNvPr id="0" name=""/>
        <dsp:cNvSpPr/>
      </dsp:nvSpPr>
      <dsp:spPr>
        <a:xfrm>
          <a:off x="4329101" y="2169723"/>
          <a:ext cx="1841484" cy="2762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100" kern="1200"/>
            <a:t>Question 3</a:t>
          </a:r>
        </a:p>
      </dsp:txBody>
      <dsp:txXfrm>
        <a:off x="4329101" y="2169723"/>
        <a:ext cx="1841484" cy="276222"/>
      </dsp:txXfrm>
    </dsp:sp>
    <dsp:sp modelId="{4F4C345B-A681-41D3-9454-6D5AA615648A}">
      <dsp:nvSpPr>
        <dsp:cNvPr id="0" name=""/>
        <dsp:cNvSpPr/>
      </dsp:nvSpPr>
      <dsp:spPr>
        <a:xfrm>
          <a:off x="4329101" y="2492580"/>
          <a:ext cx="1841484" cy="12640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What Stat does each California Team value?</a:t>
          </a:r>
        </a:p>
      </dsp:txBody>
      <dsp:txXfrm>
        <a:off x="4329101" y="2492580"/>
        <a:ext cx="1841484" cy="126407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DE8356-FFDA-4E74-B804-79023C7DD259}" type="datetimeFigureOut">
              <a:rPr lang="en-US" smtClean="0"/>
              <a:t>1/23/20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CB32D8-F2D2-4D01-80A9-88F3B128AE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84722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3DDCE7-616C-4285-A468-7301F171BC93}" type="datetimeFigureOut">
              <a:rPr lang="en-US" smtClean="0"/>
              <a:t>1/23/20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C1D8F7-2BDD-4C56-98AF-2E212EF349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6194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38800" y="304801"/>
            <a:ext cx="5486400" cy="2514599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638800" y="2895600"/>
            <a:ext cx="5486400" cy="914400"/>
          </a:xfrm>
        </p:spPr>
        <p:txBody>
          <a:bodyPr/>
          <a:lstStyle>
            <a:lvl1pPr marL="0" indent="0" algn="l">
              <a:spcBef>
                <a:spcPts val="1200"/>
              </a:spcBef>
              <a:buNone/>
              <a:defRPr sz="2400">
                <a:solidFill>
                  <a:schemeClr val="bg2">
                    <a:lumMod val="25000"/>
                    <a:lumOff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0533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2EC29-B8C5-4C7A-B6DA-418494D5CB21}" type="datetimeFigureOut">
              <a:rPr lang="en-US" smtClean="0"/>
              <a:t>1/23/20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43838-BFF5-400C-B067-3DF4A5F395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512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6400" y="365125"/>
            <a:ext cx="1828800" cy="56546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365125"/>
            <a:ext cx="8001000" cy="56546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2EC29-B8C5-4C7A-B6DA-418494D5CB21}" type="datetimeFigureOut">
              <a:rPr lang="en-US" smtClean="0"/>
              <a:t>1/23/20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43838-BFF5-400C-B067-3DF4A5F395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379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2EC29-B8C5-4C7A-B6DA-418494D5CB21}" type="datetimeFigureOut">
              <a:rPr lang="en-US" smtClean="0"/>
              <a:t>1/23/20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43838-BFF5-400C-B067-3DF4A5F395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009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0450" y="1676401"/>
            <a:ext cx="10058400" cy="1752600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0450" y="3581400"/>
            <a:ext cx="10058400" cy="114300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2EC29-B8C5-4C7A-B6DA-418494D5CB21}" type="datetimeFigureOut">
              <a:rPr lang="en-US" smtClean="0"/>
              <a:t>1/23/20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43838-BFF5-400C-B067-3DF4A5F395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65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1676401"/>
            <a:ext cx="4846320" cy="4343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78880" y="1676401"/>
            <a:ext cx="4846320" cy="4343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2EC29-B8C5-4C7A-B6DA-418494D5CB21}" type="datetimeFigureOut">
              <a:rPr lang="en-US" smtClean="0"/>
              <a:t>1/23/20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43838-BFF5-400C-B067-3DF4A5F395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256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1681163"/>
            <a:ext cx="4846320" cy="823912"/>
          </a:xfrm>
        </p:spPr>
        <p:txBody>
          <a:bodyPr anchor="ctr"/>
          <a:lstStyle>
            <a:lvl1pPr marL="0" indent="0">
              <a:buNone/>
              <a:defRPr sz="2400" b="0">
                <a:solidFill>
                  <a:schemeClr val="bg2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6800" y="2505075"/>
            <a:ext cx="4846320" cy="35147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78880" y="1681163"/>
            <a:ext cx="4846320" cy="823912"/>
          </a:xfrm>
        </p:spPr>
        <p:txBody>
          <a:bodyPr anchor="ctr"/>
          <a:lstStyle>
            <a:lvl1pPr marL="0" indent="0">
              <a:buNone/>
              <a:defRPr sz="2400" b="0">
                <a:solidFill>
                  <a:schemeClr val="bg2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78880" y="2505075"/>
            <a:ext cx="4846320" cy="35147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2EC29-B8C5-4C7A-B6DA-418494D5CB21}" type="datetimeFigureOut">
              <a:rPr lang="en-US" smtClean="0"/>
              <a:t>1/23/20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43838-BFF5-400C-B067-3DF4A5F395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426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2EC29-B8C5-4C7A-B6DA-418494D5CB21}" type="datetimeFigureOut">
              <a:rPr lang="en-US" smtClean="0"/>
              <a:t>1/23/20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43838-BFF5-400C-B067-3DF4A5F395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930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2EC29-B8C5-4C7A-B6DA-418494D5CB21}" type="datetimeFigureOut">
              <a:rPr lang="en-US" smtClean="0"/>
              <a:t>1/23/20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43838-BFF5-400C-B067-3DF4A5F395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200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74676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24800" y="838200"/>
            <a:ext cx="3657600" cy="2133600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838200"/>
            <a:ext cx="6172200" cy="5181601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24802" y="3124200"/>
            <a:ext cx="3657600" cy="28956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79593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24800" y="838200"/>
            <a:ext cx="3657600" cy="2133600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0" y="0"/>
            <a:ext cx="7239000" cy="6858000"/>
          </a:xfrm>
          <a:solidFill>
            <a:schemeClr val="bg1"/>
          </a:solidFill>
        </p:spPr>
        <p:txBody>
          <a:bodyPr tIns="36576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24801" y="3124200"/>
            <a:ext cx="3657600" cy="28956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Rectangle 7"/>
          <p:cNvSpPr/>
          <p:nvPr/>
        </p:nvSpPr>
        <p:spPr>
          <a:xfrm>
            <a:off x="7239000" y="0"/>
            <a:ext cx="2286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115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304800"/>
            <a:ext cx="100584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1676400"/>
            <a:ext cx="10058400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70918" y="6392562"/>
            <a:ext cx="7082481" cy="1809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34400" y="6392562"/>
            <a:ext cx="1295400" cy="1809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62EC29-B8C5-4C7A-B6DA-418494D5CB21}" type="datetimeFigureOut">
              <a:rPr lang="en-US" smtClean="0"/>
              <a:pPr/>
              <a:t>1/23/20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058400" y="6392562"/>
            <a:ext cx="1066800" cy="1809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043838-BFF5-400C-B067-3DF4A5F395D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20951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228600" algn="l" defTabSz="91440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7724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5156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32588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87452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4884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2316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f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fif"/><Relationship Id="rId4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jpg"/><Relationship Id="rId3" Type="http://schemas.openxmlformats.org/officeDocument/2006/relationships/image" Target="../media/image60.png"/><Relationship Id="rId7" Type="http://schemas.openxmlformats.org/officeDocument/2006/relationships/image" Target="../media/image64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864391">
            <a:off x="5407520" y="696230"/>
            <a:ext cx="5288798" cy="2306956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>
            <a:normAutofit fontScale="90000"/>
          </a:bodyPr>
          <a:lstStyle/>
          <a:p>
            <a:r>
              <a:rPr lang="en-US" b="1" dirty="0"/>
              <a:t>Factors That Affect Basketball Player’s Salary</a:t>
            </a:r>
            <a:endParaRPr lang="en-US" dirty="0"/>
          </a:p>
        </p:txBody>
      </p:sp>
      <p:pic>
        <p:nvPicPr>
          <p:cNvPr id="3" name="Picture 2" descr="A picture containing drawing&#10;&#10;Description automatically generated">
            <a:extLst>
              <a:ext uri="{FF2B5EF4-FFF2-40B4-BE49-F238E27FC236}">
                <a16:creationId xmlns:a16="http://schemas.microsoft.com/office/drawing/2014/main" id="{BC210C97-2A0A-4E69-8FF9-09907B7816F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5400" y="5105400"/>
            <a:ext cx="2819400" cy="132511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B5A1E09-FCF8-4BEA-926E-5006087CD8E8}"/>
              </a:ext>
            </a:extLst>
          </p:cNvPr>
          <p:cNvSpPr txBox="1"/>
          <p:nvPr/>
        </p:nvSpPr>
        <p:spPr>
          <a:xfrm rot="20242045">
            <a:off x="2468388" y="2564482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Team 7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9997F4-9786-4D1E-8E3E-2518488EA99F}"/>
              </a:ext>
            </a:extLst>
          </p:cNvPr>
          <p:cNvSpPr txBox="1"/>
          <p:nvPr/>
        </p:nvSpPr>
        <p:spPr>
          <a:xfrm rot="20151960">
            <a:off x="2670563" y="3355143"/>
            <a:ext cx="1503452" cy="308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Anthony Nguyen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9E8720-3CA7-458F-9374-B1B8289E253D}"/>
              </a:ext>
            </a:extLst>
          </p:cNvPr>
          <p:cNvSpPr txBox="1"/>
          <p:nvPr/>
        </p:nvSpPr>
        <p:spPr>
          <a:xfrm rot="20254337">
            <a:off x="3012186" y="3658775"/>
            <a:ext cx="10225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Helen Au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641CA1-CF87-4731-AD91-78363C7FA2EF}"/>
              </a:ext>
            </a:extLst>
          </p:cNvPr>
          <p:cNvSpPr txBox="1"/>
          <p:nvPr/>
        </p:nvSpPr>
        <p:spPr>
          <a:xfrm rot="20296184">
            <a:off x="3003672" y="3928648"/>
            <a:ext cx="12792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Shadi</a:t>
            </a:r>
            <a:r>
              <a:rPr lang="en-US" sz="1400" dirty="0"/>
              <a:t> Salama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EED2F6-5023-4026-B10A-589859F1548B}"/>
              </a:ext>
            </a:extLst>
          </p:cNvPr>
          <p:cNvSpPr txBox="1"/>
          <p:nvPr/>
        </p:nvSpPr>
        <p:spPr>
          <a:xfrm rot="20253855">
            <a:off x="3039819" y="4055813"/>
            <a:ext cx="2133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Warren Vince Sy</a:t>
            </a:r>
          </a:p>
        </p:txBody>
      </p:sp>
    </p:spTree>
    <p:extLst>
      <p:ext uri="{BB962C8B-B14F-4D97-AF65-F5344CB8AC3E}">
        <p14:creationId xmlns:p14="http://schemas.microsoft.com/office/powerpoint/2010/main" val="576090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DD26F-C406-46A8-9771-B0FC81B4F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Splitting one column(Name) into two different columns (Name) and (Position)</a:t>
            </a:r>
          </a:p>
        </p:txBody>
      </p:sp>
      <p:pic>
        <p:nvPicPr>
          <p:cNvPr id="5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9792" y="1690688"/>
            <a:ext cx="8127608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9791" y="3200400"/>
            <a:ext cx="8144985" cy="9311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9792" y="4114799"/>
            <a:ext cx="8144985" cy="22277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47304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DD26F-C406-46A8-9771-B0FC81B4F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Merge Data Frames using 2 key values</a:t>
            </a:r>
          </a:p>
        </p:txBody>
      </p:sp>
      <p:pic>
        <p:nvPicPr>
          <p:cNvPr id="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208" y="1853852"/>
            <a:ext cx="10266271" cy="4271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40595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DD26F-C406-46A8-9771-B0FC81B4F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Multiple </a:t>
            </a:r>
            <a:r>
              <a:rPr lang="en-US" dirty="0" err="1"/>
              <a:t>Dataframes</a:t>
            </a:r>
            <a:r>
              <a:rPr lang="en-US" dirty="0"/>
              <a:t> based on Position</a:t>
            </a:r>
          </a:p>
        </p:txBody>
      </p:sp>
      <p:pic>
        <p:nvPicPr>
          <p:cNvPr id="8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778" y="2004164"/>
            <a:ext cx="9913597" cy="3762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80614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0450" y="152401"/>
            <a:ext cx="10058400" cy="838199"/>
          </a:xfrm>
        </p:spPr>
        <p:txBody>
          <a:bodyPr>
            <a:normAutofit/>
          </a:bodyPr>
          <a:lstStyle/>
          <a:p>
            <a:r>
              <a:rPr lang="en-US" sz="2800" dirty="0"/>
              <a:t>Check Correlation of all stats against salary per position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664" y="1371600"/>
            <a:ext cx="10164536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23623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52400"/>
            <a:ext cx="10058400" cy="5334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Correlation Results by Position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3890963"/>
            <a:ext cx="3124200" cy="575894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609600"/>
            <a:ext cx="2819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0" y="582519"/>
            <a:ext cx="2895600" cy="4842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657" y="3581400"/>
            <a:ext cx="3131344" cy="5969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5" name="Picture 7"/>
          <p:cNvPicPr>
            <a:picLocks noGrp="1" noChangeAspect="1" noChangeArrowheads="1"/>
          </p:cNvPicPr>
          <p:nvPr>
            <p:ph sz="half" idx="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4114800"/>
            <a:ext cx="3131343" cy="26570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3581400"/>
            <a:ext cx="3071811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7" name="Picture 9"/>
          <p:cNvPicPr>
            <a:picLocks noGrp="1" noChangeAspect="1" noChangeArrowheads="1"/>
          </p:cNvPicPr>
          <p:nvPr>
            <p:ph sz="half" idx="2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4114800"/>
            <a:ext cx="3048181" cy="266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8" name="Picture 10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9814" y="3577879"/>
            <a:ext cx="3281186" cy="5369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9" name="Picture 11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9814" y="4114801"/>
            <a:ext cx="3281186" cy="266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0" name="Picture 1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066800"/>
            <a:ext cx="2819400" cy="2290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1" name="Picture 13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0" y="1058512"/>
            <a:ext cx="2895600" cy="229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25909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57400" y="228600"/>
            <a:ext cx="9067800" cy="609600"/>
          </a:xfrm>
        </p:spPr>
        <p:txBody>
          <a:bodyPr/>
          <a:lstStyle/>
          <a:p>
            <a:pPr algn="ctr"/>
            <a:r>
              <a:rPr lang="en-US" dirty="0"/>
              <a:t>Center Position 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066800"/>
            <a:ext cx="6096000" cy="47842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0" y="1066800"/>
            <a:ext cx="4467226" cy="2297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7239000" y="3733800"/>
            <a:ext cx="4467226" cy="19050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/>
              <a:ea typeface="+mj-ea"/>
              <a:cs typeface="+mj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mpact"/>
                <a:ea typeface="+mj-ea"/>
                <a:cs typeface="+mj-cs"/>
              </a:rPr>
              <a:t>Statistic awarded to a player who retrieves the ball after a missed field goal or free throw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/>
              <a:ea typeface="+mj-ea"/>
              <a:cs typeface="+mj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mpact"/>
                <a:ea typeface="+mj-ea"/>
                <a:cs typeface="+mj-cs"/>
              </a:rPr>
              <a:t>Height is so important, most rebounds are made by centers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278175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57400" y="228600"/>
            <a:ext cx="9067800" cy="609600"/>
          </a:xfrm>
        </p:spPr>
        <p:txBody>
          <a:bodyPr/>
          <a:lstStyle/>
          <a:p>
            <a:pPr algn="ctr"/>
            <a:r>
              <a:rPr lang="en-US" dirty="0"/>
              <a:t>Power Forward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7239000" y="3733800"/>
            <a:ext cx="4467226" cy="19050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/>
              <a:ea typeface="+mj-ea"/>
              <a:cs typeface="+mj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mpact"/>
                <a:ea typeface="+mj-ea"/>
                <a:cs typeface="+mj-cs"/>
              </a:rPr>
              <a:t>Free Throws are generally awarded after a foul on the shooter.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/>
              <a:ea typeface="+mj-ea"/>
              <a:cs typeface="+mj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mpact"/>
                <a:ea typeface="+mj-ea"/>
                <a:cs typeface="+mj-cs"/>
              </a:rPr>
              <a:t>Most fouls happen inside the box.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/>
              <a:ea typeface="+mj-ea"/>
              <a:cs typeface="+mj-cs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094064"/>
            <a:ext cx="6104245" cy="4744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0033" y="1094064"/>
            <a:ext cx="4467226" cy="2297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42682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57400" y="228600"/>
            <a:ext cx="9067800" cy="609600"/>
          </a:xfrm>
        </p:spPr>
        <p:txBody>
          <a:bodyPr/>
          <a:lstStyle/>
          <a:p>
            <a:pPr algn="ctr"/>
            <a:r>
              <a:rPr lang="en-US" dirty="0"/>
              <a:t>Shooting Guard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7239000" y="3733800"/>
            <a:ext cx="4467226" cy="19050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/>
              <a:ea typeface="+mj-ea"/>
              <a:cs typeface="+mj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mpact"/>
                <a:ea typeface="+mj-ea"/>
                <a:cs typeface="+mj-cs"/>
              </a:rPr>
              <a:t>Ultimate objective of basketball is to score.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/>
              <a:ea typeface="+mj-ea"/>
              <a:cs typeface="+mj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mpact"/>
                <a:ea typeface="+mj-ea"/>
                <a:cs typeface="+mj-cs"/>
              </a:rPr>
              <a:t>Shooting guards are known for their prolific scoring abilities.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/>
              <a:ea typeface="+mj-ea"/>
              <a:cs typeface="+mj-cs"/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4123" y="1066800"/>
            <a:ext cx="4378881" cy="251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461" y="1066800"/>
            <a:ext cx="6153861" cy="46915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17973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DD26F-C406-46A8-9771-B0FC81B4F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 Analysis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778891-3996-4AE5-87ED-31098E7F75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74320" lvl="1" indent="0">
              <a:buNone/>
            </a:pPr>
            <a:r>
              <a:rPr lang="en-US" dirty="0"/>
              <a:t>Finding correlation for all stats vs salary for all players in four teams:</a:t>
            </a:r>
          </a:p>
          <a:p>
            <a:pPr lvl="1"/>
            <a:r>
              <a:rPr lang="en-US" dirty="0"/>
              <a:t>We used the correlation function (</a:t>
            </a:r>
            <a:r>
              <a:rPr lang="en-US" dirty="0" err="1">
                <a:solidFill>
                  <a:srgbClr val="FFFF00"/>
                </a:solidFill>
              </a:rPr>
              <a:t>df_corr.unstack</a:t>
            </a:r>
            <a:r>
              <a:rPr lang="en-US" dirty="0">
                <a:solidFill>
                  <a:srgbClr val="FFFF00"/>
                </a:solidFill>
              </a:rPr>
              <a:t>().</a:t>
            </a:r>
            <a:r>
              <a:rPr lang="en-US" dirty="0" err="1">
                <a:solidFill>
                  <a:srgbClr val="FFFF00"/>
                </a:solidFill>
              </a:rPr>
              <a:t>sort_values</a:t>
            </a:r>
            <a:r>
              <a:rPr lang="en-US" dirty="0">
                <a:solidFill>
                  <a:srgbClr val="FFFF00"/>
                </a:solidFill>
              </a:rPr>
              <a:t>()) </a:t>
            </a:r>
            <a:r>
              <a:rPr lang="en-US" dirty="0"/>
              <a:t>in </a:t>
            </a:r>
            <a:r>
              <a:rPr lang="en-US" dirty="0" err="1"/>
              <a:t>Jupyter</a:t>
            </a:r>
            <a:r>
              <a:rPr lang="en-US" dirty="0"/>
              <a:t> Notebook. </a:t>
            </a:r>
          </a:p>
          <a:p>
            <a:pPr lvl="1"/>
            <a:r>
              <a:rPr lang="en-US" dirty="0"/>
              <a:t>Display the Data Frame in </a:t>
            </a:r>
            <a:r>
              <a:rPr lang="en-US" dirty="0" err="1"/>
              <a:t>Jupyter</a:t>
            </a:r>
            <a:r>
              <a:rPr lang="en-US" dirty="0"/>
              <a:t> Notebook.</a:t>
            </a:r>
          </a:p>
          <a:p>
            <a:pPr lvl="1"/>
            <a:r>
              <a:rPr lang="en-US" dirty="0"/>
              <a:t>Export the Data Frame to CSV</a:t>
            </a:r>
          </a:p>
          <a:p>
            <a:pPr lvl="1"/>
            <a:r>
              <a:rPr lang="en-US" dirty="0"/>
              <a:t>Create conditional format rule in excel to visualize the correlation between salaries for all 324 players and each stats.</a:t>
            </a:r>
          </a:p>
          <a:p>
            <a:pPr lvl="1"/>
            <a:r>
              <a:rPr lang="en-US" dirty="0"/>
              <a:t>Visualize the details using excel chart</a:t>
            </a:r>
          </a:p>
          <a:p>
            <a:pPr lvl="1"/>
            <a:r>
              <a:rPr lang="en-US" dirty="0"/>
              <a:t>-0.3 &lt; value &lt; 0.3 - None or very weak correlation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0855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DD26F-C406-46A8-9771-B0FC81B4F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778891-3996-4AE5-87ED-31098E7F75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676400"/>
            <a:ext cx="4191000" cy="4343400"/>
          </a:xfrm>
        </p:spPr>
        <p:txBody>
          <a:bodyPr/>
          <a:lstStyle/>
          <a:p>
            <a:pPr marL="274320" lvl="1" indent="0">
              <a:buNone/>
            </a:pPr>
            <a:r>
              <a:rPr lang="en-US" dirty="0"/>
              <a:t>Finding correlation for all stats vs salary for all players in four teams:</a:t>
            </a:r>
          </a:p>
          <a:p>
            <a:pPr lvl="1"/>
            <a:r>
              <a:rPr lang="en-US" dirty="0"/>
              <a:t>We used the correlation function (</a:t>
            </a:r>
            <a:r>
              <a:rPr lang="en-US" dirty="0" err="1">
                <a:solidFill>
                  <a:srgbClr val="FFFF00"/>
                </a:solidFill>
              </a:rPr>
              <a:t>df_corr.unstack</a:t>
            </a:r>
            <a:r>
              <a:rPr lang="en-US" dirty="0">
                <a:solidFill>
                  <a:srgbClr val="FFFF00"/>
                </a:solidFill>
              </a:rPr>
              <a:t>().</a:t>
            </a:r>
            <a:r>
              <a:rPr lang="en-US" dirty="0" err="1">
                <a:solidFill>
                  <a:srgbClr val="FFFF00"/>
                </a:solidFill>
              </a:rPr>
              <a:t>sort_values</a:t>
            </a:r>
            <a:r>
              <a:rPr lang="en-US" dirty="0">
                <a:solidFill>
                  <a:srgbClr val="FFFF00"/>
                </a:solidFill>
              </a:rPr>
              <a:t>()) </a:t>
            </a:r>
            <a:r>
              <a:rPr lang="en-US" dirty="0"/>
              <a:t>in </a:t>
            </a:r>
            <a:r>
              <a:rPr lang="en-US" dirty="0" err="1"/>
              <a:t>Jupyter</a:t>
            </a:r>
            <a:r>
              <a:rPr lang="en-US" dirty="0"/>
              <a:t> Notebook. </a:t>
            </a:r>
          </a:p>
          <a:p>
            <a:pPr lvl="1"/>
            <a:r>
              <a:rPr lang="en-US" dirty="0"/>
              <a:t>Display the Data Frame in </a:t>
            </a:r>
            <a:r>
              <a:rPr lang="en-US" dirty="0" err="1"/>
              <a:t>Jupyter</a:t>
            </a:r>
            <a:r>
              <a:rPr lang="en-US" dirty="0"/>
              <a:t> Notebook.</a:t>
            </a:r>
          </a:p>
          <a:p>
            <a:pPr lvl="1"/>
            <a:r>
              <a:rPr lang="en-US" dirty="0"/>
              <a:t>Export the Data Frame to CSV</a:t>
            </a:r>
          </a:p>
          <a:p>
            <a:pPr lvl="1"/>
            <a:endParaRPr lang="en-US" dirty="0"/>
          </a:p>
        </p:txBody>
      </p:sp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CD470409-4B5E-4A4C-9EC6-C486821F44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2057400"/>
            <a:ext cx="6878359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377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0" y="990600"/>
            <a:ext cx="1752600" cy="609600"/>
          </a:xfrm>
        </p:spPr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Content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53400" y="1905000"/>
            <a:ext cx="3886200" cy="4343400"/>
          </a:xfrm>
        </p:spPr>
        <p:txBody>
          <a:bodyPr/>
          <a:lstStyle/>
          <a:p>
            <a:r>
              <a:rPr lang="en-US" dirty="0"/>
              <a:t>Core hypothesis and main questions</a:t>
            </a:r>
          </a:p>
          <a:p>
            <a:r>
              <a:rPr lang="en-US" dirty="0"/>
              <a:t>Data source</a:t>
            </a:r>
          </a:p>
          <a:p>
            <a:r>
              <a:rPr lang="en-US" dirty="0"/>
              <a:t>Data cleaning </a:t>
            </a:r>
          </a:p>
          <a:p>
            <a:r>
              <a:rPr lang="en-US" dirty="0"/>
              <a:t>Analysis process</a:t>
            </a:r>
          </a:p>
          <a:p>
            <a:r>
              <a:rPr lang="en-US" dirty="0"/>
              <a:t>Conclusions</a:t>
            </a:r>
          </a:p>
          <a:p>
            <a:r>
              <a:rPr lang="en-US" dirty="0"/>
              <a:t>Findings</a:t>
            </a:r>
          </a:p>
          <a:p>
            <a:r>
              <a:rPr lang="en-US" dirty="0"/>
              <a:t>Q&amp;A</a:t>
            </a:r>
          </a:p>
          <a:p>
            <a:endParaRPr lang="en-US" dirty="0"/>
          </a:p>
        </p:txBody>
      </p:sp>
      <p:pic>
        <p:nvPicPr>
          <p:cNvPr id="7" name="Picture 6" descr="A person playing a game of basketball&#10;&#10;Description automatically generated">
            <a:extLst>
              <a:ext uri="{FF2B5EF4-FFF2-40B4-BE49-F238E27FC236}">
                <a16:creationId xmlns:a16="http://schemas.microsoft.com/office/drawing/2014/main" id="{DB426140-54AC-4ADE-91A1-DD4DBFF2C6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2630" y="2133600"/>
            <a:ext cx="3322638" cy="1866900"/>
          </a:xfrm>
          <a:prstGeom prst="rect">
            <a:avLst/>
          </a:prstGeom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</p:pic>
      <p:pic>
        <p:nvPicPr>
          <p:cNvPr id="9" name="Picture 8" descr="A picture containing person, sport, player, racket&#10;&#10;Description automatically generated">
            <a:extLst>
              <a:ext uri="{FF2B5EF4-FFF2-40B4-BE49-F238E27FC236}">
                <a16:creationId xmlns:a16="http://schemas.microsoft.com/office/drawing/2014/main" id="{9AC0B480-096C-41A9-A163-DF215E84C2B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38409">
            <a:off x="3356604" y="2987647"/>
            <a:ext cx="2057400" cy="1370743"/>
          </a:xfrm>
          <a:prstGeom prst="rect">
            <a:avLst/>
          </a:prstGeom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</p:pic>
      <p:pic>
        <p:nvPicPr>
          <p:cNvPr id="11" name="Picture 10" descr="A person holding a basketball&#10;&#10;Description automatically generated">
            <a:extLst>
              <a:ext uri="{FF2B5EF4-FFF2-40B4-BE49-F238E27FC236}">
                <a16:creationId xmlns:a16="http://schemas.microsoft.com/office/drawing/2014/main" id="{BA0BD872-B42F-4DF5-BF8B-0DFF8A2F5E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367" y="3552607"/>
            <a:ext cx="2303773" cy="1295400"/>
          </a:xfrm>
          <a:prstGeom prst="rect">
            <a:avLst/>
          </a:prstGeom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</p:pic>
      <p:pic>
        <p:nvPicPr>
          <p:cNvPr id="13" name="Picture 12" descr="A person holding a basketball&#10;&#10;Description automatically generated">
            <a:extLst>
              <a:ext uri="{FF2B5EF4-FFF2-40B4-BE49-F238E27FC236}">
                <a16:creationId xmlns:a16="http://schemas.microsoft.com/office/drawing/2014/main" id="{9F032249-12A1-4E51-9604-9CC458DE07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0070" y="3752005"/>
            <a:ext cx="2967757" cy="1667502"/>
          </a:xfrm>
          <a:prstGeom prst="rect">
            <a:avLst/>
          </a:prstGeom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</p:pic>
    </p:spTree>
    <p:extLst>
      <p:ext uri="{BB962C8B-B14F-4D97-AF65-F5344CB8AC3E}">
        <p14:creationId xmlns:p14="http://schemas.microsoft.com/office/powerpoint/2010/main" val="2905083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DD26F-C406-46A8-9771-B0FC81B4F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 Analysis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778891-3996-4AE5-87ED-31098E7F75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676400"/>
            <a:ext cx="4114800" cy="4343400"/>
          </a:xfrm>
        </p:spPr>
        <p:txBody>
          <a:bodyPr/>
          <a:lstStyle/>
          <a:p>
            <a:pPr marL="274320" lvl="1" indent="0">
              <a:buNone/>
            </a:pPr>
            <a:r>
              <a:rPr lang="en-US" dirty="0"/>
              <a:t>Finding correlation for all stats vs salary for all players in four teams:</a:t>
            </a:r>
          </a:p>
          <a:p>
            <a:pPr lvl="1"/>
            <a:r>
              <a:rPr lang="en-US" dirty="0"/>
              <a:t>Create conditional format rule in excel to visualize the correlation between salaries for all 324 players and each stats.</a:t>
            </a:r>
          </a:p>
          <a:p>
            <a:pPr lvl="1"/>
            <a:r>
              <a:rPr lang="en-US" dirty="0"/>
              <a:t>Visualize the details using excel chart</a:t>
            </a:r>
          </a:p>
          <a:p>
            <a:pPr lvl="1"/>
            <a:r>
              <a:rPr lang="en-US" dirty="0"/>
              <a:t>-0.3 &lt; value &lt; 0.3 - None or very weak correlation</a:t>
            </a:r>
          </a:p>
          <a:p>
            <a:pPr lvl="1"/>
            <a:endParaRPr lang="en-US" dirty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42BFEF9A-1F53-43A0-87FD-152A00A10A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0231" y="1828800"/>
            <a:ext cx="7036209" cy="403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426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DD26F-C406-46A8-9771-B0FC81B4F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 Analysis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778891-3996-4AE5-87ED-31098E7F75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676400"/>
            <a:ext cx="3581400" cy="4343400"/>
          </a:xfrm>
        </p:spPr>
        <p:txBody>
          <a:bodyPr/>
          <a:lstStyle/>
          <a:p>
            <a:pPr marL="274320" lvl="1" indent="0">
              <a:buNone/>
            </a:pPr>
            <a:r>
              <a:rPr lang="en-US" dirty="0"/>
              <a:t>Finding correlation for all stats vs salary for all players in four teams:</a:t>
            </a:r>
          </a:p>
          <a:p>
            <a:pPr lvl="1"/>
            <a:r>
              <a:rPr lang="en-US" dirty="0"/>
              <a:t>Visualize the details using excel chart</a:t>
            </a:r>
          </a:p>
          <a:p>
            <a:pPr lvl="1"/>
            <a:r>
              <a:rPr lang="en-US" dirty="0"/>
              <a:t>-0.3 &lt; value &lt; 0.3 - None or very weak correlation</a:t>
            </a:r>
          </a:p>
          <a:p>
            <a:pPr lvl="1"/>
            <a:endParaRPr lang="en-US" dirty="0"/>
          </a:p>
        </p:txBody>
      </p:sp>
      <p:pic>
        <p:nvPicPr>
          <p:cNvPr id="6" name="Picture 5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2C34738B-FD1B-47D6-9B58-1BFC57EFF27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2133600"/>
            <a:ext cx="7234200" cy="2759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487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10C0F7-F851-734D-B634-06B888E38B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754" y="304800"/>
            <a:ext cx="10058400" cy="723900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dirty="0"/>
              <a:t>Looking for Trends</a:t>
            </a:r>
          </a:p>
        </p:txBody>
      </p:sp>
      <p:pic>
        <p:nvPicPr>
          <p:cNvPr id="6" name="Content Placeholder 4" descr="A picture containing implement, stationary, pencil&#10;&#10;Description automatically generated">
            <a:extLst>
              <a:ext uri="{FF2B5EF4-FFF2-40B4-BE49-F238E27FC236}">
                <a16:creationId xmlns:a16="http://schemas.microsoft.com/office/drawing/2014/main" id="{8708400A-B12F-854D-AE39-DE13965920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028700"/>
            <a:ext cx="7268308" cy="5143500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6DD2C69-FD33-A14B-A20B-14931F845D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43800" y="1028700"/>
            <a:ext cx="4495800" cy="5219700"/>
          </a:xfrm>
        </p:spPr>
        <p:txBody>
          <a:bodyPr/>
          <a:lstStyle/>
          <a:p>
            <a:pPr marL="0" indent="0">
              <a:buNone/>
            </a:pPr>
            <a:r>
              <a:rPr lang="en-US" dirty="0" err="1"/>
              <a:t>Matplotlib.pyplot</a:t>
            </a:r>
            <a:r>
              <a:rPr lang="en-US" dirty="0"/>
              <a:t> allowed us to visually review our datasets through different graphs and functions.</a:t>
            </a:r>
          </a:p>
          <a:p>
            <a:pPr marL="0" indent="0">
              <a:buNone/>
            </a:pPr>
            <a:r>
              <a:rPr lang="en-US" dirty="0"/>
              <a:t>While trends were not obvious at first, we kept trying to ask different questions. </a:t>
            </a:r>
          </a:p>
        </p:txBody>
      </p:sp>
    </p:spTree>
    <p:extLst>
      <p:ext uri="{BB962C8B-B14F-4D97-AF65-F5344CB8AC3E}">
        <p14:creationId xmlns:p14="http://schemas.microsoft.com/office/powerpoint/2010/main" val="559360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ED111B-D05A-4D10-8B4F-4236CEA36B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 five stats affecting salary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F13EA7-71F3-430C-9D8E-E647BB427C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Points vs Salary (r - value is 0.673993)</a:t>
            </a:r>
          </a:p>
          <a:p>
            <a:r>
              <a:rPr lang="en-US" dirty="0"/>
              <a:t>Field goals vs Salary (r - value is 0.655705)</a:t>
            </a:r>
          </a:p>
          <a:p>
            <a:r>
              <a:rPr lang="en-US" dirty="0"/>
              <a:t>Field goals attempted vs Salary (r - value is 0.650062)</a:t>
            </a:r>
          </a:p>
          <a:p>
            <a:r>
              <a:rPr lang="en-US" dirty="0"/>
              <a:t>Minutes Played vs Salary (r - value is 0.605200)</a:t>
            </a:r>
          </a:p>
          <a:p>
            <a:r>
              <a:rPr lang="en-US" dirty="0"/>
              <a:t>3 Point Field Goals Made vs Salary (r - value is 0.501017)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2896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ED111B-D05A-4D10-8B4F-4236CEA36B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 five stats affecting salary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F13EA7-71F3-430C-9D8E-E647BB427C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676400"/>
            <a:ext cx="4267200" cy="4343400"/>
          </a:xfrm>
        </p:spPr>
        <p:txBody>
          <a:bodyPr/>
          <a:lstStyle/>
          <a:p>
            <a:r>
              <a:rPr lang="en-US" dirty="0"/>
              <a:t>Points vs Salary </a:t>
            </a:r>
            <a:br>
              <a:rPr lang="en-US" dirty="0"/>
            </a:br>
            <a:r>
              <a:rPr lang="en-US" dirty="0"/>
              <a:t>(r - value is 0.673993)</a:t>
            </a:r>
          </a:p>
          <a:p>
            <a:r>
              <a:rPr lang="en-US" dirty="0"/>
              <a:t>Field goals vs Salary </a:t>
            </a:r>
            <a:br>
              <a:rPr lang="en-US" dirty="0"/>
            </a:br>
            <a:r>
              <a:rPr lang="en-US" dirty="0"/>
              <a:t>(r - value is 0.655705)</a:t>
            </a:r>
          </a:p>
          <a:p>
            <a:r>
              <a:rPr lang="en-US" dirty="0"/>
              <a:t>Field goals attempted vs Salary (r - value is 0.650062)</a:t>
            </a:r>
          </a:p>
          <a:p>
            <a:r>
              <a:rPr lang="en-US" dirty="0"/>
              <a:t>Minutes Played vs Salary </a:t>
            </a:r>
            <a:br>
              <a:rPr lang="en-US" dirty="0"/>
            </a:br>
            <a:r>
              <a:rPr lang="en-US" dirty="0"/>
              <a:t>(r - value is 0.605200)</a:t>
            </a:r>
          </a:p>
          <a:p>
            <a:r>
              <a:rPr lang="en-US" dirty="0"/>
              <a:t>3 Point Field Goals Made vs Salary (r - value is 0.501017)</a:t>
            </a:r>
          </a:p>
          <a:p>
            <a:endParaRPr lang="en-US" dirty="0"/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CB275853-C157-4D26-BC22-EAB671D124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1622067"/>
            <a:ext cx="4062250" cy="2896499"/>
          </a:xfrm>
          <a:prstGeom prst="rect">
            <a:avLst/>
          </a:prstGeom>
        </p:spPr>
      </p:pic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FFF07E72-F9EA-4079-B910-D165201231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1763" y="4598374"/>
            <a:ext cx="2434487" cy="1716908"/>
          </a:xfrm>
          <a:prstGeom prst="rect">
            <a:avLst/>
          </a:prstGeom>
        </p:spPr>
      </p:pic>
      <p:pic>
        <p:nvPicPr>
          <p:cNvPr id="9" name="Picture 8" descr="A close up of a map&#10;&#10;Description automatically generated">
            <a:extLst>
              <a:ext uri="{FF2B5EF4-FFF2-40B4-BE49-F238E27FC236}">
                <a16:creationId xmlns:a16="http://schemas.microsoft.com/office/drawing/2014/main" id="{D61094D9-D6C2-45E9-8F98-55CC399E55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0" y="1066800"/>
            <a:ext cx="2425262" cy="1686582"/>
          </a:xfrm>
          <a:prstGeom prst="rect">
            <a:avLst/>
          </a:prstGeom>
        </p:spPr>
      </p:pic>
      <p:pic>
        <p:nvPicPr>
          <p:cNvPr id="11" name="Picture 10" descr="A close up of a map&#10;&#10;Description automatically generated">
            <a:extLst>
              <a:ext uri="{FF2B5EF4-FFF2-40B4-BE49-F238E27FC236}">
                <a16:creationId xmlns:a16="http://schemas.microsoft.com/office/drawing/2014/main" id="{2A2ADA47-F93C-401B-815F-AFA9F9E016C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16"/>
          <a:stretch/>
        </p:blipFill>
        <p:spPr>
          <a:xfrm>
            <a:off x="9525000" y="2819400"/>
            <a:ext cx="2425262" cy="1701371"/>
          </a:xfrm>
          <a:prstGeom prst="rect">
            <a:avLst/>
          </a:prstGeom>
        </p:spPr>
      </p:pic>
      <p:pic>
        <p:nvPicPr>
          <p:cNvPr id="13" name="Picture 12" descr="A close up of a map&#10;&#10;Description automatically generated">
            <a:extLst>
              <a:ext uri="{FF2B5EF4-FFF2-40B4-BE49-F238E27FC236}">
                <a16:creationId xmlns:a16="http://schemas.microsoft.com/office/drawing/2014/main" id="{95843E75-37F9-48C7-8FC8-276590D0CC7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0" y="4572000"/>
            <a:ext cx="2425262" cy="1755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893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9609107">
            <a:off x="-11994" y="307785"/>
            <a:ext cx="914400" cy="228600"/>
          </a:xfrm>
          <a:ln>
            <a:noFill/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>
            <a:normAutofit fontScale="90000"/>
          </a:bodyPr>
          <a:lstStyle/>
          <a:p>
            <a:r>
              <a:rPr lang="en-US" sz="1200" dirty="0"/>
              <a:t>Valued Stats</a:t>
            </a:r>
          </a:p>
        </p:txBody>
      </p:sp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2C232C37-187D-403D-B4DC-16C0B955C2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0800" y="4419600"/>
            <a:ext cx="2152650" cy="21526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D337990-241D-49D9-9DE2-C885F14378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3350" y="3060432"/>
            <a:ext cx="4076700" cy="2733675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C58F84D-8D02-4ADF-A47E-44D2A30585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23423">
            <a:off x="6555703" y="2828096"/>
            <a:ext cx="2133600" cy="1464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8C6CD91-4050-4B1C-BECF-429DDF6299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2971" y="2362200"/>
            <a:ext cx="3981450" cy="2743200"/>
          </a:xfrm>
          <a:prstGeom prst="rect">
            <a:avLst/>
          </a:prstGeom>
          <a:ln>
            <a:noFill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6E4EB8D-7C80-4ACB-8452-A785DEE668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624876">
            <a:off x="1702075" y="2336180"/>
            <a:ext cx="2041715" cy="145342"/>
          </a:xfrm>
          <a:prstGeom prst="rect">
            <a:avLst/>
          </a:prstGeom>
        </p:spPr>
      </p:pic>
      <p:pic>
        <p:nvPicPr>
          <p:cNvPr id="14" name="Picture 13" descr="A person wearing a suit and tie&#10;&#10;Description automatically generated">
            <a:extLst>
              <a:ext uri="{FF2B5EF4-FFF2-40B4-BE49-F238E27FC236}">
                <a16:creationId xmlns:a16="http://schemas.microsoft.com/office/drawing/2014/main" id="{A1E5EB85-00A2-4492-B26F-457F01730D6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4990135"/>
            <a:ext cx="2349499" cy="1526684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6" name="Picture 15" descr="A group of basketball players&#10;&#10;Description automatically generated">
            <a:extLst>
              <a:ext uri="{FF2B5EF4-FFF2-40B4-BE49-F238E27FC236}">
                <a16:creationId xmlns:a16="http://schemas.microsoft.com/office/drawing/2014/main" id="{3B5204F2-6A7E-4D54-9BA9-2E50ED59704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0" y="181939"/>
            <a:ext cx="6832600" cy="2256461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</p:spTree>
    <p:extLst>
      <p:ext uri="{BB962C8B-B14F-4D97-AF65-F5344CB8AC3E}">
        <p14:creationId xmlns:p14="http://schemas.microsoft.com/office/powerpoint/2010/main" val="4105214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9609107">
            <a:off x="-11994" y="307785"/>
            <a:ext cx="914400" cy="228600"/>
          </a:xfrm>
          <a:ln>
            <a:noFill/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>
            <a:normAutofit fontScale="90000"/>
          </a:bodyPr>
          <a:lstStyle/>
          <a:p>
            <a:r>
              <a:rPr lang="en-US" sz="1200" dirty="0"/>
              <a:t>Valued Stats</a:t>
            </a:r>
          </a:p>
        </p:txBody>
      </p:sp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9238736F-9849-4360-8F36-296DFD118CB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9800" y="5363817"/>
            <a:ext cx="2362200" cy="146062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2831DEC-EF05-45DB-BD00-AF626A3A42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1037" y="1539951"/>
            <a:ext cx="3695700" cy="2667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B3CBFB9-9314-4AB5-96F4-AEB7EB7BA6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6125" y="1219200"/>
            <a:ext cx="2733675" cy="190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E0D1519-893F-426F-BB76-0CF8208CAE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6400" y="1539951"/>
            <a:ext cx="3781425" cy="26384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FF6C620-C53B-4B7C-A07F-9ED0FBD3BB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76400" y="1219200"/>
            <a:ext cx="2781300" cy="2000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E97B5F5-1C34-4930-810A-3AB9A2B247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91200" y="4210050"/>
            <a:ext cx="3667125" cy="264795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BB4A243-20E9-420F-9FCC-C1337B44B34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91200" y="4704421"/>
            <a:ext cx="2724150" cy="161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180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9609107">
            <a:off x="-11994" y="307785"/>
            <a:ext cx="914400" cy="228600"/>
          </a:xfrm>
          <a:ln>
            <a:noFill/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>
            <a:normAutofit fontScale="90000"/>
          </a:bodyPr>
          <a:lstStyle/>
          <a:p>
            <a:r>
              <a:rPr lang="en-US" sz="1200" dirty="0"/>
              <a:t>Valued Stats</a:t>
            </a:r>
          </a:p>
        </p:txBody>
      </p:sp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8DC7CEA7-6F65-48C1-B5DF-CF642FFC3C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0" y="5029200"/>
            <a:ext cx="1981200" cy="19812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24CFB15-25DC-437B-B467-A0BEA88136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7415" y="2219485"/>
            <a:ext cx="4057650" cy="27146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9516F09-8F6B-4ABA-B8A0-58D440DCD7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9039" y="1828800"/>
            <a:ext cx="2847975" cy="1809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5B2F498-9B40-417D-94F6-02D2244495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9310" y="2238211"/>
            <a:ext cx="4105275" cy="27527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B756EAD-24FD-42A2-B04D-E8321DC63E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05600" y="1828799"/>
            <a:ext cx="2771775" cy="18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400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9609107">
            <a:off x="-11994" y="307785"/>
            <a:ext cx="914400" cy="228600"/>
          </a:xfrm>
          <a:ln>
            <a:noFill/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>
            <a:normAutofit fontScale="90000"/>
          </a:bodyPr>
          <a:lstStyle/>
          <a:p>
            <a:r>
              <a:rPr lang="en-US" sz="1200" dirty="0"/>
              <a:t>Valued Stats</a:t>
            </a:r>
          </a:p>
        </p:txBody>
      </p:sp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A267CF52-A4FD-4AF0-9521-587B6CF2CA9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9400" y="5181600"/>
            <a:ext cx="1349780" cy="153987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8CD4F72-633A-44B7-AC81-D23BD05C15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2114550"/>
            <a:ext cx="4457700" cy="2819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6B6C584-A5FE-4613-87C4-B1ADE01E06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1637" y="1752600"/>
            <a:ext cx="2781300" cy="190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FB21B38-E982-4BEA-84DC-E134BC3CF8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6311" y="2171700"/>
            <a:ext cx="3943350" cy="27051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42A7A2C-09BE-46F5-8573-0075C2CD5D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76311" y="1752600"/>
            <a:ext cx="2828925" cy="24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880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 and Finding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-Based on our findings, the </a:t>
            </a:r>
            <a:r>
              <a:rPr lang="en-US" dirty="0" err="1"/>
              <a:t>r-value</a:t>
            </a:r>
            <a:r>
              <a:rPr lang="en-US" dirty="0"/>
              <a:t> has determined that ultimately, the main 5 factors affecting NBA salaries were: </a:t>
            </a:r>
          </a:p>
          <a:p>
            <a:pPr marL="0" indent="0">
              <a:buNone/>
            </a:pPr>
            <a:r>
              <a:rPr lang="en-US" u="sng" dirty="0"/>
              <a:t>Points</a:t>
            </a:r>
          </a:p>
          <a:p>
            <a:pPr marL="0" indent="0">
              <a:buNone/>
            </a:pPr>
            <a:r>
              <a:rPr lang="en-US" u="sng" dirty="0"/>
              <a:t>Field Goals Made</a:t>
            </a:r>
          </a:p>
          <a:p>
            <a:pPr marL="0" indent="0">
              <a:buNone/>
            </a:pPr>
            <a:r>
              <a:rPr lang="en-US" u="sng" dirty="0"/>
              <a:t>Field Goals Attempted</a:t>
            </a:r>
          </a:p>
          <a:p>
            <a:pPr marL="0" indent="0">
              <a:buNone/>
            </a:pPr>
            <a:r>
              <a:rPr lang="en-US" u="sng" dirty="0"/>
              <a:t>Minutes Played</a:t>
            </a:r>
          </a:p>
          <a:p>
            <a:pPr marL="0" indent="0">
              <a:buNone/>
            </a:pPr>
            <a:r>
              <a:rPr lang="en-US" u="sng" dirty="0"/>
              <a:t>3 Point Field Goals Made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3686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19600" y="419099"/>
            <a:ext cx="7010400" cy="838200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Main Questions</a:t>
            </a:r>
            <a:r>
              <a:rPr lang="en-US" dirty="0"/>
              <a:t> and Core Hypothesis</a:t>
            </a:r>
          </a:p>
        </p:txBody>
      </p:sp>
      <p:graphicFrame>
        <p:nvGraphicFramePr>
          <p:cNvPr id="13" name="Content Placeholder 2">
            <a:extLst>
              <a:ext uri="{FF2B5EF4-FFF2-40B4-BE49-F238E27FC236}">
                <a16:creationId xmlns:a16="http://schemas.microsoft.com/office/drawing/2014/main" id="{78C0B48C-9E9A-46B0-ACC9-5B6F709307E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17196369"/>
              </p:ext>
            </p:extLst>
          </p:nvPr>
        </p:nvGraphicFramePr>
        <p:xfrm>
          <a:off x="609600" y="838200"/>
          <a:ext cx="6172200" cy="51816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460953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3489A66-92D4-43EE-8235-94BA0DEEF4C5}"/>
              </a:ext>
            </a:extLst>
          </p:cNvPr>
          <p:cNvSpPr txBox="1"/>
          <p:nvPr/>
        </p:nvSpPr>
        <p:spPr>
          <a:xfrm>
            <a:off x="4648200" y="2743200"/>
            <a:ext cx="38862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/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242861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3489A66-92D4-43EE-8235-94BA0DEEF4C5}"/>
              </a:ext>
            </a:extLst>
          </p:cNvPr>
          <p:cNvSpPr txBox="1"/>
          <p:nvPr/>
        </p:nvSpPr>
        <p:spPr>
          <a:xfrm>
            <a:off x="3886200" y="2743200"/>
            <a:ext cx="38862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443956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A close up of text on a screen&#10;&#10;Description automatically generated">
            <a:extLst>
              <a:ext uri="{FF2B5EF4-FFF2-40B4-BE49-F238E27FC236}">
                <a16:creationId xmlns:a16="http://schemas.microsoft.com/office/drawing/2014/main" id="{DEFD7437-0C01-954D-9AD6-8D93E4CAF3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22" y="68262"/>
            <a:ext cx="5410787" cy="6721475"/>
          </a:xfrm>
          <a:prstGeom prst="rect">
            <a:avLst/>
          </a:prstGeom>
          <a:noFill/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D498646-84E4-8543-B107-6C7C2B9D5EAC}"/>
              </a:ext>
            </a:extLst>
          </p:cNvPr>
          <p:cNvSpPr txBox="1"/>
          <p:nvPr/>
        </p:nvSpPr>
        <p:spPr>
          <a:xfrm>
            <a:off x="5638800" y="762000"/>
            <a:ext cx="5791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Questions and Data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88810A7-3D81-8F4F-A0E7-85F8F1EC9C8E}"/>
              </a:ext>
            </a:extLst>
          </p:cNvPr>
          <p:cNvSpPr txBox="1"/>
          <p:nvPr/>
        </p:nvSpPr>
        <p:spPr>
          <a:xfrm>
            <a:off x="6324600" y="2133600"/>
            <a:ext cx="49530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were curious of the highest paid basketball players of NBA but decided to focus on just California NBA Players to explore our local teams.</a:t>
            </a:r>
          </a:p>
          <a:p>
            <a:endParaRPr lang="en-US" dirty="0"/>
          </a:p>
          <a:p>
            <a:r>
              <a:rPr lang="en-US" dirty="0"/>
              <a:t>We wanted to find correlations and patterns to answer our question of what affects basketball salaries.</a:t>
            </a:r>
          </a:p>
          <a:p>
            <a:endParaRPr lang="en-US" dirty="0"/>
          </a:p>
          <a:p>
            <a:r>
              <a:rPr lang="en-US" dirty="0"/>
              <a:t>We were inquiring about why there were such gaps in salaries.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2197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CE7B9-327A-A249-850B-97EFC15FC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1600" y="609600"/>
            <a:ext cx="6248400" cy="762000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pPr algn="ctr"/>
            <a:r>
              <a:rPr lang="en-US" dirty="0"/>
              <a:t> Exploring Questions and Data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F572452E-0302-436B-9743-521E17B9C7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181600" y="1676400"/>
            <a:ext cx="6400801" cy="4343400"/>
          </a:xfrm>
        </p:spPr>
        <p:txBody>
          <a:bodyPr/>
          <a:lstStyle/>
          <a:p>
            <a:r>
              <a:rPr lang="en-US" dirty="0"/>
              <a:t>Through exploring the data, we realized there were specific responsibilities of each player that may affect the stats, and possibly the salary.</a:t>
            </a:r>
          </a:p>
          <a:p>
            <a:r>
              <a:rPr lang="en-US" dirty="0"/>
              <a:t>Some players are needed to be more aggressive, get every rebound, anticipate passes, blocking, or focus on shooting from all areas of the court.</a:t>
            </a:r>
          </a:p>
          <a:p>
            <a:r>
              <a:rPr lang="en-US" dirty="0"/>
              <a:t>We became curious of data if we sorted by position on the court.</a:t>
            </a:r>
          </a:p>
          <a:p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53C4BFB-B329-B740-B16C-7DEF8CA4D7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" y="4038600"/>
            <a:ext cx="3733800" cy="2819400"/>
          </a:xfrm>
          <a:prstGeom prst="rect">
            <a:avLst/>
          </a:prstGeom>
        </p:spPr>
      </p:pic>
      <p:pic>
        <p:nvPicPr>
          <p:cNvPr id="21" name="Picture 20" descr="A picture containing knife, drawing&#10;&#10;Description automatically generated">
            <a:extLst>
              <a:ext uri="{FF2B5EF4-FFF2-40B4-BE49-F238E27FC236}">
                <a16:creationId xmlns:a16="http://schemas.microsoft.com/office/drawing/2014/main" id="{89E27273-1864-2C41-8B29-F261CCA58F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" y="0"/>
            <a:ext cx="4724400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780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686ECFD-803A-4E34-A73D-3FB70A79E23F}"/>
              </a:ext>
            </a:extLst>
          </p:cNvPr>
          <p:cNvSpPr/>
          <p:nvPr/>
        </p:nvSpPr>
        <p:spPr>
          <a:xfrm>
            <a:off x="0" y="4495800"/>
            <a:ext cx="12192000" cy="1828800"/>
          </a:xfrm>
          <a:prstGeom prst="rect">
            <a:avLst/>
          </a:prstGeom>
          <a:solidFill>
            <a:schemeClr val="tx1">
              <a:alpha val="5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21004543">
            <a:off x="533400" y="750957"/>
            <a:ext cx="2590800" cy="762000"/>
          </a:xfrm>
        </p:spPr>
        <p:txBody>
          <a:bodyPr/>
          <a:lstStyle/>
          <a:p>
            <a:r>
              <a:rPr lang="en-US" dirty="0"/>
              <a:t>Data source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0" y="2873934"/>
            <a:ext cx="3810000" cy="1600200"/>
          </a:xfrm>
        </p:spPr>
        <p:txBody>
          <a:bodyPr/>
          <a:lstStyle/>
          <a:p>
            <a:r>
              <a:rPr lang="en-US" dirty="0"/>
              <a:t>ESPN.com/</a:t>
            </a:r>
            <a:r>
              <a:rPr lang="en-US" dirty="0" err="1"/>
              <a:t>nba</a:t>
            </a:r>
            <a:endParaRPr lang="en-US" dirty="0"/>
          </a:p>
          <a:p>
            <a:r>
              <a:rPr lang="en-US" dirty="0"/>
              <a:t>stats.nba.com</a:t>
            </a:r>
          </a:p>
          <a:p>
            <a:r>
              <a:rPr lang="en-US" dirty="0"/>
              <a:t>Basketball-reference.com</a:t>
            </a:r>
          </a:p>
          <a:p>
            <a:endParaRPr lang="en-US" dirty="0"/>
          </a:p>
        </p:txBody>
      </p:sp>
      <p:pic>
        <p:nvPicPr>
          <p:cNvPr id="5" name="Picture 4" descr="A picture containing clock&#10;&#10;Description automatically generated">
            <a:extLst>
              <a:ext uri="{FF2B5EF4-FFF2-40B4-BE49-F238E27FC236}">
                <a16:creationId xmlns:a16="http://schemas.microsoft.com/office/drawing/2014/main" id="{C7EE1346-D1E9-4904-B113-A80F5370BE3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4626534"/>
            <a:ext cx="4162029" cy="1545666"/>
          </a:xfrm>
          <a:prstGeom prst="rect">
            <a:avLst/>
          </a:prstGeom>
        </p:spPr>
      </p:pic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2F8AAE32-4327-4DC2-9EF1-497A3F55AF2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0" y="4802035"/>
            <a:ext cx="2819400" cy="1325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818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686ECFD-803A-4E34-A73D-3FB70A79E23F}"/>
              </a:ext>
            </a:extLst>
          </p:cNvPr>
          <p:cNvSpPr/>
          <p:nvPr/>
        </p:nvSpPr>
        <p:spPr>
          <a:xfrm>
            <a:off x="0" y="4486275"/>
            <a:ext cx="12192000" cy="1828800"/>
          </a:xfrm>
          <a:prstGeom prst="rect">
            <a:avLst/>
          </a:prstGeom>
          <a:solidFill>
            <a:schemeClr val="tx1">
              <a:alpha val="5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Teams Analysis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6800" y="1676400"/>
            <a:ext cx="5557807" cy="2657473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/>
              <a:t>The study includes four team in California</a:t>
            </a:r>
          </a:p>
          <a:p>
            <a:r>
              <a:rPr lang="en-US" dirty="0"/>
              <a:t>Golden State Warriors</a:t>
            </a:r>
          </a:p>
          <a:p>
            <a:r>
              <a:rPr lang="en-US" dirty="0"/>
              <a:t>LA Clippers</a:t>
            </a:r>
          </a:p>
          <a:p>
            <a:r>
              <a:rPr lang="en-US" dirty="0"/>
              <a:t>Sacramento Kings</a:t>
            </a:r>
          </a:p>
          <a:p>
            <a:r>
              <a:rPr lang="en-US" dirty="0"/>
              <a:t>Lakers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2A61AE84-9B69-41BF-A6AF-8AFED898CD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4324350"/>
            <a:ext cx="2152650" cy="2152650"/>
          </a:xfrm>
          <a:prstGeom prst="rect">
            <a:avLst/>
          </a:prstGeom>
        </p:spPr>
      </p:pic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705365FB-026A-45F4-B482-425EAD979F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9450" y="4410073"/>
            <a:ext cx="1981200" cy="1981200"/>
          </a:xfrm>
          <a:prstGeom prst="rect">
            <a:avLst/>
          </a:prstGeom>
        </p:spPr>
      </p:pic>
      <p:pic>
        <p:nvPicPr>
          <p:cNvPr id="12" name="Picture 11" descr="A close up of a sign&#10;&#10;Description automatically generated">
            <a:extLst>
              <a:ext uri="{FF2B5EF4-FFF2-40B4-BE49-F238E27FC236}">
                <a16:creationId xmlns:a16="http://schemas.microsoft.com/office/drawing/2014/main" id="{49A7AC28-AEB5-4418-87C7-DCC87E90784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4607" y="4699000"/>
            <a:ext cx="1349780" cy="1539875"/>
          </a:xfrm>
          <a:prstGeom prst="rect">
            <a:avLst/>
          </a:prstGeom>
        </p:spPr>
      </p:pic>
      <p:pic>
        <p:nvPicPr>
          <p:cNvPr id="14" name="Picture 13" descr="A picture containing drawing&#10;&#10;Description automatically generated">
            <a:extLst>
              <a:ext uri="{FF2B5EF4-FFF2-40B4-BE49-F238E27FC236}">
                <a16:creationId xmlns:a16="http://schemas.microsoft.com/office/drawing/2014/main" id="{B9881E02-EF10-4282-9CCA-8DF73EFD409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6080" y="4670359"/>
            <a:ext cx="2362200" cy="1460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084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427EB9-B17E-45D4-9776-2BCEB0C4F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EA1453-FB26-459F-AD3C-49EA3ABDE1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Players Stats Dataset </a:t>
            </a:r>
          </a:p>
          <a:p>
            <a:pPr lvl="1"/>
            <a:r>
              <a:rPr lang="en-US" dirty="0"/>
              <a:t>Cleaning process:</a:t>
            </a:r>
          </a:p>
          <a:p>
            <a:pPr lvl="2"/>
            <a:r>
              <a:rPr lang="en-US" dirty="0"/>
              <a:t>Aa a aa a </a:t>
            </a:r>
            <a:r>
              <a:rPr lang="en-US" dirty="0" err="1"/>
              <a:t>a</a:t>
            </a:r>
            <a:endParaRPr lang="en-US" dirty="0"/>
          </a:p>
          <a:p>
            <a:pPr lvl="2"/>
            <a:r>
              <a:rPr lang="en-US" dirty="0"/>
              <a:t>Bb b </a:t>
            </a:r>
            <a:r>
              <a:rPr lang="en-US" dirty="0" err="1"/>
              <a:t>bbbb</a:t>
            </a:r>
            <a:r>
              <a:rPr lang="en-US" dirty="0"/>
              <a:t> </a:t>
            </a:r>
            <a:r>
              <a:rPr lang="en-US" dirty="0" err="1"/>
              <a:t>bbb</a:t>
            </a:r>
            <a:r>
              <a:rPr lang="en-US" dirty="0"/>
              <a:t> </a:t>
            </a:r>
          </a:p>
          <a:p>
            <a:pPr lvl="2"/>
            <a:r>
              <a:rPr lang="en-US" dirty="0"/>
              <a:t>Cc </a:t>
            </a:r>
            <a:r>
              <a:rPr lang="en-US" dirty="0" err="1"/>
              <a:t>CCcccc</a:t>
            </a:r>
            <a:r>
              <a:rPr lang="en-US" dirty="0"/>
              <a:t> ccc </a:t>
            </a:r>
          </a:p>
          <a:p>
            <a:r>
              <a:rPr lang="en-US" dirty="0"/>
              <a:t>Players Salaries and Positions Dataset</a:t>
            </a:r>
          </a:p>
          <a:p>
            <a:pPr lvl="1"/>
            <a:r>
              <a:rPr lang="en-US" dirty="0"/>
              <a:t>Cleaning process:</a:t>
            </a:r>
          </a:p>
          <a:p>
            <a:pPr lvl="2"/>
            <a:r>
              <a:rPr lang="en-US" dirty="0"/>
              <a:t>Aa a aa a </a:t>
            </a:r>
            <a:r>
              <a:rPr lang="en-US" dirty="0" err="1"/>
              <a:t>a</a:t>
            </a:r>
            <a:endParaRPr lang="en-US" dirty="0"/>
          </a:p>
          <a:p>
            <a:pPr lvl="2"/>
            <a:r>
              <a:rPr lang="en-US" dirty="0"/>
              <a:t>Bb b </a:t>
            </a:r>
            <a:r>
              <a:rPr lang="en-US" dirty="0" err="1"/>
              <a:t>bbbb</a:t>
            </a:r>
            <a:r>
              <a:rPr lang="en-US" dirty="0"/>
              <a:t> </a:t>
            </a:r>
            <a:r>
              <a:rPr lang="en-US" dirty="0" err="1"/>
              <a:t>bbb</a:t>
            </a:r>
            <a:r>
              <a:rPr lang="en-US" dirty="0"/>
              <a:t> </a:t>
            </a:r>
          </a:p>
          <a:p>
            <a:pPr lvl="2"/>
            <a:r>
              <a:rPr lang="en-US" dirty="0"/>
              <a:t>Cc </a:t>
            </a:r>
            <a:r>
              <a:rPr lang="en-US" dirty="0" err="1"/>
              <a:t>CCcccc</a:t>
            </a:r>
            <a:r>
              <a:rPr lang="en-US" dirty="0"/>
              <a:t> ccc </a:t>
            </a:r>
          </a:p>
          <a:p>
            <a:endParaRPr lang="en-US" dirty="0"/>
          </a:p>
        </p:txBody>
      </p:sp>
      <p:pic>
        <p:nvPicPr>
          <p:cNvPr id="5" name="Picture 4" descr="A picture containing person, sport, building, ball&#10;&#10;Description automatically generated">
            <a:extLst>
              <a:ext uri="{FF2B5EF4-FFF2-40B4-BE49-F238E27FC236}">
                <a16:creationId xmlns:a16="http://schemas.microsoft.com/office/drawing/2014/main" id="{2648310F-34E0-42E4-B528-8B67A7008C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400" y="685800"/>
            <a:ext cx="3238500" cy="4314825"/>
          </a:xfrm>
          <a:prstGeom prst="rect">
            <a:avLst/>
          </a:prstGeom>
          <a:effectLst>
            <a:glow rad="139700">
              <a:schemeClr val="accent3">
                <a:satMod val="175000"/>
                <a:alpha val="40000"/>
              </a:schemeClr>
            </a:glow>
            <a:reflection blurRad="6350" stA="50000" endA="295" endPos="92000" dist="1016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336582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DD26F-C406-46A8-9771-B0FC81B4F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Converting Excel File w/ multiple sheets into a single data frame</a:t>
            </a: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9375" y="2725118"/>
            <a:ext cx="9480550" cy="62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9375" y="1569766"/>
            <a:ext cx="9493250" cy="113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9375" y="3429000"/>
            <a:ext cx="9480550" cy="2305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2806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Basketball 16x9">
  <a:themeElements>
    <a:clrScheme name="Basketball">
      <a:dk1>
        <a:sysClr val="windowText" lastClr="000000"/>
      </a:dk1>
      <a:lt1>
        <a:sysClr val="window" lastClr="FFFFFF"/>
      </a:lt1>
      <a:dk2>
        <a:srgbClr val="51270B"/>
      </a:dk2>
      <a:lt2>
        <a:srgbClr val="CAAF92"/>
      </a:lt2>
      <a:accent1>
        <a:srgbClr val="8C061E"/>
      </a:accent1>
      <a:accent2>
        <a:srgbClr val="CD0205"/>
      </a:accent2>
      <a:accent3>
        <a:srgbClr val="D05002"/>
      </a:accent3>
      <a:accent4>
        <a:srgbClr val="052A5E"/>
      </a:accent4>
      <a:accent5>
        <a:srgbClr val="1A559C"/>
      </a:accent5>
      <a:accent6>
        <a:srgbClr val="156645"/>
      </a:accent6>
      <a:hlink>
        <a:srgbClr val="D05002"/>
      </a:hlink>
      <a:folHlink>
        <a:srgbClr val="808080"/>
      </a:folHlink>
    </a:clrScheme>
    <a:fontScheme name="Impact - Franklin Gothic Medium">
      <a:majorFont>
        <a:latin typeface="Impact"/>
        <a:ea typeface=""/>
        <a:cs typeface=""/>
      </a:majorFont>
      <a:minorFont>
        <a:latin typeface="Franklin Gothic 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ketball presentation (widescreen).potx" id="{9F4F77B0-14F5-4E29-8ABD-409A5CCAAB31}" vid="{5A933346-38F8-42BD-BB04-877426AB4C76}"/>
    </a:ext>
  </a:extLst>
</a:theme>
</file>

<file path=ppt/theme/theme2.xml><?xml version="1.0" encoding="utf-8"?>
<a:theme xmlns:a="http://schemas.openxmlformats.org/drawingml/2006/main" name="Office Theme">
  <a:themeElements>
    <a:clrScheme name="Basketball">
      <a:dk1>
        <a:sysClr val="windowText" lastClr="000000"/>
      </a:dk1>
      <a:lt1>
        <a:sysClr val="window" lastClr="FFFFFF"/>
      </a:lt1>
      <a:dk2>
        <a:srgbClr val="51270B"/>
      </a:dk2>
      <a:lt2>
        <a:srgbClr val="CAAF92"/>
      </a:lt2>
      <a:accent1>
        <a:srgbClr val="8C061E"/>
      </a:accent1>
      <a:accent2>
        <a:srgbClr val="CD0205"/>
      </a:accent2>
      <a:accent3>
        <a:srgbClr val="D05002"/>
      </a:accent3>
      <a:accent4>
        <a:srgbClr val="052A5E"/>
      </a:accent4>
      <a:accent5>
        <a:srgbClr val="1A559C"/>
      </a:accent5>
      <a:accent6>
        <a:srgbClr val="156645"/>
      </a:accent6>
      <a:hlink>
        <a:srgbClr val="D05002"/>
      </a:hlink>
      <a:folHlink>
        <a:srgbClr val="808080"/>
      </a:folHlink>
    </a:clrScheme>
    <a:fontScheme name="Impact - Franklin Gothic Medium">
      <a:majorFont>
        <a:latin typeface="Impact"/>
        <a:ea typeface=""/>
        <a:cs typeface=""/>
      </a:majorFont>
      <a:minorFont>
        <a:latin typeface="Franklin Gothic 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Basketball">
      <a:dk1>
        <a:sysClr val="windowText" lastClr="000000"/>
      </a:dk1>
      <a:lt1>
        <a:sysClr val="window" lastClr="FFFFFF"/>
      </a:lt1>
      <a:dk2>
        <a:srgbClr val="51270B"/>
      </a:dk2>
      <a:lt2>
        <a:srgbClr val="CAAF92"/>
      </a:lt2>
      <a:accent1>
        <a:srgbClr val="8C061E"/>
      </a:accent1>
      <a:accent2>
        <a:srgbClr val="CD0205"/>
      </a:accent2>
      <a:accent3>
        <a:srgbClr val="D05002"/>
      </a:accent3>
      <a:accent4>
        <a:srgbClr val="052A5E"/>
      </a:accent4>
      <a:accent5>
        <a:srgbClr val="1A559C"/>
      </a:accent5>
      <a:accent6>
        <a:srgbClr val="156645"/>
      </a:accent6>
      <a:hlink>
        <a:srgbClr val="D05002"/>
      </a:hlink>
      <a:folHlink>
        <a:srgbClr val="808080"/>
      </a:folHlink>
    </a:clrScheme>
    <a:fontScheme name="Impact - Franklin Gothic Medium">
      <a:majorFont>
        <a:latin typeface="Impact"/>
        <a:ea typeface=""/>
        <a:cs typeface=""/>
      </a:majorFont>
      <a:minorFont>
        <a:latin typeface="Franklin Gothic 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A3F7D94069FF64A86F7DFF56D60E3BE" ma:contentTypeVersion="6" ma:contentTypeDescription="Create a new document." ma:contentTypeScope="" ma:versionID="c32302c77d4085ecf495bdddb7f5e889">
  <xsd:schema xmlns:xsd="http://www.w3.org/2001/XMLSchema" xmlns:xs="http://www.w3.org/2001/XMLSchema" xmlns:p="http://schemas.microsoft.com/office/2006/metadata/properties" xmlns:ns2="a4f35948-e619-41b3-aa29-22878b09cfd2" xmlns:ns3="40262f94-9f35-4ac3-9a90-690165a166b7" targetNamespace="http://schemas.microsoft.com/office/2006/metadata/properties" ma:root="true" ma:fieldsID="4ab5ae46be95f9d0be6107e8200be7a2" ns2:_="" ns3:_="">
    <xsd:import namespace="a4f35948-e619-41b3-aa29-22878b09cfd2"/>
    <xsd:import namespace="40262f94-9f35-4ac3-9a90-690165a166b7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VSO_x0020_item_x0020_id" minOccurs="0"/>
                <xsd:element ref="ns3:Item_x0020_Details" minOccurs="0"/>
                <xsd:element ref="ns3:Template_x0020_details" minOccurs="0"/>
                <xsd:element ref="ns3:Assetid_x0020_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4f35948-e619-41b3-aa29-22878b09cfd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0262f94-9f35-4ac3-9a90-690165a166b7" elementFormDefault="qualified">
    <xsd:import namespace="http://schemas.microsoft.com/office/2006/documentManagement/types"/>
    <xsd:import namespace="http://schemas.microsoft.com/office/infopath/2007/PartnerControls"/>
    <xsd:element name="VSO_x0020_item_x0020_id" ma:index="10" nillable="true" ma:displayName="VSO item id" ma:description="Please add the bug number to refer to VSO items." ma:internalName="VSO_x0020_item_x0020_id">
      <xsd:simpleType>
        <xsd:restriction base="dms:Text">
          <xsd:maxLength value="255"/>
        </xsd:restriction>
      </xsd:simpleType>
    </xsd:element>
    <xsd:element name="Item_x0020_Details" ma:index="11" nillable="true" ma:displayName="Item Details" ma:internalName="Item_x0020_Details">
      <xsd:simpleType>
        <xsd:restriction base="dms:Note">
          <xsd:maxLength value="255"/>
        </xsd:restriction>
      </xsd:simpleType>
    </xsd:element>
    <xsd:element name="Template_x0020_details" ma:index="12" nillable="true" ma:displayName="Template details" ma:internalName="Template_x0020_details">
      <xsd:simpleType>
        <xsd:restriction base="dms:Text"/>
      </xsd:simpleType>
    </xsd:element>
    <xsd:element name="Assetid_x0020_" ma:index="13" nillable="true" ma:displayName="Assetid " ma:internalName="Assetid_x0020_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VSO_x0020_item_x0020_id xmlns="40262f94-9f35-4ac3-9a90-690165a166b7" xsi:nil="true"/>
    <Assetid_x0020_ xmlns="40262f94-9f35-4ac3-9a90-690165a166b7" xsi:nil="true"/>
    <Item_x0020_Details xmlns="40262f94-9f35-4ac3-9a90-690165a166b7" xsi:nil="true"/>
    <Template_x0020_details xmlns="40262f94-9f35-4ac3-9a90-690165a166b7" xsi:nil="true"/>
  </documentManagement>
</p:properties>
</file>

<file path=customXml/itemProps1.xml><?xml version="1.0" encoding="utf-8"?>
<ds:datastoreItem xmlns:ds="http://schemas.openxmlformats.org/officeDocument/2006/customXml" ds:itemID="{5D30E8E9-C5F6-40D8-943C-DA5B4196A64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4f35948-e619-41b3-aa29-22878b09cfd2"/>
    <ds:schemaRef ds:uri="40262f94-9f35-4ac3-9a90-690165a166b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8E42578-9CD4-4AFF-AA5E-F33052F6B6A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1DDEFBA-1D7E-4587-9763-EBF5A6740E9A}">
  <ds:schemaRefs>
    <ds:schemaRef ds:uri="http://schemas.microsoft.com/office/2006/metadata/properties"/>
    <ds:schemaRef ds:uri="40262f94-9f35-4ac3-9a90-690165a166b7"/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http://www.w3.org/XML/1998/namespace"/>
    <ds:schemaRef ds:uri="http://purl.org/dc/terms/"/>
    <ds:schemaRef ds:uri="http://purl.org/dc/dcmitype/"/>
    <ds:schemaRef ds:uri="http://schemas.microsoft.com/office/infopath/2007/PartnerControls"/>
    <ds:schemaRef ds:uri="a4f35948-e619-41b3-aa29-22878b09cfd2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47</TotalTime>
  <Words>847</Words>
  <Application>Microsoft Macintosh PowerPoint</Application>
  <PresentationFormat>Widescreen</PresentationFormat>
  <Paragraphs>125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Arial</vt:lpstr>
      <vt:lpstr>Franklin Gothic Medium</vt:lpstr>
      <vt:lpstr>Impact</vt:lpstr>
      <vt:lpstr>Basketball 16x9</vt:lpstr>
      <vt:lpstr>Factors That Affect Basketball Player’s Salary</vt:lpstr>
      <vt:lpstr>Content</vt:lpstr>
      <vt:lpstr>Main Questions and Core Hypothesis</vt:lpstr>
      <vt:lpstr>PowerPoint Presentation</vt:lpstr>
      <vt:lpstr> Exploring Questions and Data</vt:lpstr>
      <vt:lpstr>Data source</vt:lpstr>
      <vt:lpstr>Teams Analysis </vt:lpstr>
      <vt:lpstr>Data Cleaning</vt:lpstr>
      <vt:lpstr>Converting Excel File w/ multiple sheets into a single data frame</vt:lpstr>
      <vt:lpstr>Splitting one column(Name) into two different columns (Name) and (Position)</vt:lpstr>
      <vt:lpstr>Merge Data Frames using 2 key values</vt:lpstr>
      <vt:lpstr>Creating Multiple Dataframes based on Position</vt:lpstr>
      <vt:lpstr>Check Correlation of all stats against salary per position</vt:lpstr>
      <vt:lpstr>Correlation Results by Position</vt:lpstr>
      <vt:lpstr>Center Position </vt:lpstr>
      <vt:lpstr>Power Forward</vt:lpstr>
      <vt:lpstr>Shooting Guard</vt:lpstr>
      <vt:lpstr>Correlation Analysis process</vt:lpstr>
      <vt:lpstr>Analysis process</vt:lpstr>
      <vt:lpstr>Correlation Analysis process</vt:lpstr>
      <vt:lpstr>Correlation Analysis process</vt:lpstr>
      <vt:lpstr>Looking for Trends</vt:lpstr>
      <vt:lpstr>Top five stats affecting salary</vt:lpstr>
      <vt:lpstr>Top five stats affecting salary</vt:lpstr>
      <vt:lpstr>Valued Stats</vt:lpstr>
      <vt:lpstr>Valued Stats</vt:lpstr>
      <vt:lpstr>Valued Stats</vt:lpstr>
      <vt:lpstr>Valued Stats</vt:lpstr>
      <vt:lpstr>Conclusion and Finding 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Factors That Affect Basketball Player’s Salary</dc:title>
  <dc:creator>Microsoft Office User</dc:creator>
  <cp:lastModifiedBy>Microsoft Office User</cp:lastModifiedBy>
  <cp:revision>8</cp:revision>
  <dcterms:created xsi:type="dcterms:W3CDTF">2020-01-23T18:00:02Z</dcterms:created>
  <dcterms:modified xsi:type="dcterms:W3CDTF">2020-01-23T18:47:11Z</dcterms:modified>
</cp:coreProperties>
</file>